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75" r:id="rId7"/>
    <p:sldId id="273" r:id="rId8"/>
    <p:sldId id="274" r:id="rId9"/>
    <p:sldId id="261" r:id="rId10"/>
    <p:sldId id="270" r:id="rId11"/>
    <p:sldId id="272" r:id="rId12"/>
    <p:sldId id="271" r:id="rId13"/>
    <p:sldId id="262" r:id="rId14"/>
    <p:sldId id="263" r:id="rId15"/>
    <p:sldId id="276" r:id="rId16"/>
    <p:sldId id="277" r:id="rId17"/>
    <p:sldId id="278" r:id="rId18"/>
    <p:sldId id="280" r:id="rId19"/>
    <p:sldId id="282" r:id="rId20"/>
    <p:sldId id="279" r:id="rId21"/>
    <p:sldId id="281" r:id="rId22"/>
    <p:sldId id="284" r:id="rId23"/>
    <p:sldId id="283" r:id="rId24"/>
    <p:sldId id="285"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26"/>
    <p:restoredTop sz="94719"/>
  </p:normalViewPr>
  <p:slideViewPr>
    <p:cSldViewPr snapToGrid="0">
      <p:cViewPr varScale="1">
        <p:scale>
          <a:sx n="104" d="100"/>
          <a:sy n="104" d="100"/>
        </p:scale>
        <p:origin x="240"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0D9B9-4CF5-1E48-90CE-E7145F96AF4C}"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CDF22-DD33-424A-9E70-68DD9C9981E3}" type="slidenum">
              <a:rPr lang="en-US" smtClean="0"/>
              <a:t>‹#›</a:t>
            </a:fld>
            <a:endParaRPr lang="en-US"/>
          </a:p>
        </p:txBody>
      </p:sp>
    </p:spTree>
    <p:extLst>
      <p:ext uri="{BB962C8B-B14F-4D97-AF65-F5344CB8AC3E}">
        <p14:creationId xmlns:p14="http://schemas.microsoft.com/office/powerpoint/2010/main" val="322122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87A6C82-9183-6D43-B738-3C26B0866BC4}"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218939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87A6C82-9183-6D43-B738-3C26B0866BC4}"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270604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87A6C82-9183-6D43-B738-3C26B0866BC4}"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36695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87A6C82-9183-6D43-B738-3C26B0866BC4}"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D347082-95C6-6B42-A8FC-898B2A665B1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3557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87A6C82-9183-6D43-B738-3C26B0866BC4}"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194705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187A6C82-9183-6D43-B738-3C26B0866BC4}" type="datetimeFigureOut">
              <a:rPr lang="en-US" smtClean="0"/>
              <a:t>9/29/22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165446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187A6C82-9183-6D43-B738-3C26B0866BC4}" type="datetimeFigureOut">
              <a:rPr lang="en-US" smtClean="0"/>
              <a:t>9/29/22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400654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87A6C82-9183-6D43-B738-3C26B0866BC4}"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1517623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87A6C82-9183-6D43-B738-3C26B0866BC4}" type="datetimeFigureOut">
              <a:rPr lang="en-US" smtClean="0"/>
              <a:t>9/29/22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D347082-95C6-6B42-A8FC-898B2A665B1B}" type="slidenum">
              <a:rPr lang="en-US" smtClean="0"/>
              <a:t>‹#›</a:t>
            </a:fld>
            <a:endParaRPr lang="en-US"/>
          </a:p>
        </p:txBody>
      </p:sp>
    </p:spTree>
    <p:extLst>
      <p:ext uri="{BB962C8B-B14F-4D97-AF65-F5344CB8AC3E}">
        <p14:creationId xmlns:p14="http://schemas.microsoft.com/office/powerpoint/2010/main" val="331190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87A6C82-9183-6D43-B738-3C26B0866BC4}"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238355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87A6C82-9183-6D43-B738-3C26B0866BC4}"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165407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87A6C82-9183-6D43-B738-3C26B0866BC4}"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255089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87A6C82-9183-6D43-B738-3C26B0866BC4}" type="datetimeFigureOut">
              <a:rPr lang="en-US" smtClean="0"/>
              <a:t>9/29/22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80715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87A6C82-9183-6D43-B738-3C26B0866BC4}" type="datetimeFigureOut">
              <a:rPr lang="en-US" smtClean="0"/>
              <a:t>9/29/22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130294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87A6C82-9183-6D43-B738-3C26B0866BC4}" type="datetimeFigureOut">
              <a:rPr lang="en-US" smtClean="0"/>
              <a:t>9/29/22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293964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87A6C82-9183-6D43-B738-3C26B0866BC4}"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86803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87A6C82-9183-6D43-B738-3C26B0866BC4}"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47082-95C6-6B42-A8FC-898B2A665B1B}" type="slidenum">
              <a:rPr lang="en-US" smtClean="0"/>
              <a:t>‹#›</a:t>
            </a:fld>
            <a:endParaRPr lang="en-US"/>
          </a:p>
        </p:txBody>
      </p:sp>
    </p:spTree>
    <p:extLst>
      <p:ext uri="{BB962C8B-B14F-4D97-AF65-F5344CB8AC3E}">
        <p14:creationId xmlns:p14="http://schemas.microsoft.com/office/powerpoint/2010/main" val="68201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87A6C82-9183-6D43-B738-3C26B0866BC4}" type="datetimeFigureOut">
              <a:rPr lang="en-US" smtClean="0"/>
              <a:t>9/29/22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D347082-95C6-6B42-A8FC-898B2A665B1B}" type="slidenum">
              <a:rPr lang="en-US" smtClean="0"/>
              <a:t>‹#›</a:t>
            </a:fld>
            <a:endParaRPr lang="en-US"/>
          </a:p>
        </p:txBody>
      </p:sp>
    </p:spTree>
    <p:extLst>
      <p:ext uri="{BB962C8B-B14F-4D97-AF65-F5344CB8AC3E}">
        <p14:creationId xmlns:p14="http://schemas.microsoft.com/office/powerpoint/2010/main" val="22308466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C191-9963-F651-F9FC-CEC459E4C4CD}"/>
              </a:ext>
            </a:extLst>
          </p:cNvPr>
          <p:cNvSpPr>
            <a:spLocks noGrp="1"/>
          </p:cNvSpPr>
          <p:nvPr>
            <p:ph type="ctrTitle"/>
          </p:nvPr>
        </p:nvSpPr>
        <p:spPr/>
        <p:txBody>
          <a:bodyPr/>
          <a:lstStyle/>
          <a:p>
            <a:r>
              <a:rPr lang="en-US" b="1" dirty="0"/>
              <a:t>Entrepreneurs</a:t>
            </a:r>
          </a:p>
        </p:txBody>
      </p:sp>
    </p:spTree>
    <p:extLst>
      <p:ext uri="{BB962C8B-B14F-4D97-AF65-F5344CB8AC3E}">
        <p14:creationId xmlns:p14="http://schemas.microsoft.com/office/powerpoint/2010/main" val="214698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F8E66-1F62-9336-26CD-98E154BAC678}"/>
              </a:ext>
            </a:extLst>
          </p:cNvPr>
          <p:cNvSpPr>
            <a:spLocks noGrp="1"/>
          </p:cNvSpPr>
          <p:nvPr>
            <p:ph type="ctrTitle"/>
          </p:nvPr>
        </p:nvSpPr>
        <p:spPr/>
        <p:txBody>
          <a:bodyPr/>
          <a:lstStyle/>
          <a:p>
            <a:r>
              <a:rPr lang="en-US" b="1" dirty="0"/>
              <a:t>Sole Traders</a:t>
            </a:r>
          </a:p>
        </p:txBody>
      </p:sp>
    </p:spTree>
    <p:extLst>
      <p:ext uri="{BB962C8B-B14F-4D97-AF65-F5344CB8AC3E}">
        <p14:creationId xmlns:p14="http://schemas.microsoft.com/office/powerpoint/2010/main" val="154085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492FB-A206-3793-6A98-4E72D5D5B1F6}"/>
              </a:ext>
            </a:extLst>
          </p:cNvPr>
          <p:cNvSpPr txBox="1"/>
          <p:nvPr/>
        </p:nvSpPr>
        <p:spPr>
          <a:xfrm>
            <a:off x="2033335" y="403059"/>
            <a:ext cx="662940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What is sole trader?</a:t>
            </a:r>
          </a:p>
        </p:txBody>
      </p:sp>
      <p:sp>
        <p:nvSpPr>
          <p:cNvPr id="3" name="TextBox 2">
            <a:extLst>
              <a:ext uri="{FF2B5EF4-FFF2-40B4-BE49-F238E27FC236}">
                <a16:creationId xmlns:a16="http://schemas.microsoft.com/office/drawing/2014/main" id="{94DED88F-3464-04DD-2E65-085577FB5355}"/>
              </a:ext>
            </a:extLst>
          </p:cNvPr>
          <p:cNvSpPr txBox="1"/>
          <p:nvPr/>
        </p:nvSpPr>
        <p:spPr>
          <a:xfrm>
            <a:off x="903769" y="1367488"/>
            <a:ext cx="9781952" cy="1477328"/>
          </a:xfrm>
          <a:prstGeom prst="rect">
            <a:avLst/>
          </a:prstGeom>
          <a:noFill/>
        </p:spPr>
        <p:txBody>
          <a:bodyPr wrap="square" rtlCol="0">
            <a:spAutoFit/>
          </a:bodyPr>
          <a:lstStyle/>
          <a:p>
            <a:r>
              <a:rPr lang="en-US" dirty="0"/>
              <a:t>Being a sole trader is the most common form of business organization.</a:t>
            </a:r>
          </a:p>
          <a:p>
            <a:endParaRPr lang="en-US" dirty="0"/>
          </a:p>
          <a:p>
            <a:r>
              <a:rPr lang="en-US" dirty="0"/>
              <a:t>It is a business that is owned and operated but one person – the owner is known as a sole proprietor. They can employ people to work for them, but they are the only owner and take all the risk.</a:t>
            </a:r>
          </a:p>
        </p:txBody>
      </p:sp>
      <p:graphicFrame>
        <p:nvGraphicFramePr>
          <p:cNvPr id="4" name="Table 4">
            <a:extLst>
              <a:ext uri="{FF2B5EF4-FFF2-40B4-BE49-F238E27FC236}">
                <a16:creationId xmlns:a16="http://schemas.microsoft.com/office/drawing/2014/main" id="{451E6026-5894-DD81-816C-C6F615720034}"/>
              </a:ext>
            </a:extLst>
          </p:cNvPr>
          <p:cNvGraphicFramePr>
            <a:graphicFrameLocks noGrp="1"/>
          </p:cNvGraphicFramePr>
          <p:nvPr>
            <p:extLst>
              <p:ext uri="{D42A27DB-BD31-4B8C-83A1-F6EECF244321}">
                <p14:modId xmlns:p14="http://schemas.microsoft.com/office/powerpoint/2010/main" val="3924138731"/>
              </p:ext>
            </p:extLst>
          </p:nvPr>
        </p:nvGraphicFramePr>
        <p:xfrm>
          <a:off x="404037" y="3101359"/>
          <a:ext cx="11238614" cy="3429000"/>
        </p:xfrm>
        <a:graphic>
          <a:graphicData uri="http://schemas.openxmlformats.org/drawingml/2006/table">
            <a:tbl>
              <a:tblPr firstRow="1" bandRow="1">
                <a:tableStyleId>{5C22544A-7EE6-4342-B048-85BDC9FD1C3A}</a:tableStyleId>
              </a:tblPr>
              <a:tblGrid>
                <a:gridCol w="5619307">
                  <a:extLst>
                    <a:ext uri="{9D8B030D-6E8A-4147-A177-3AD203B41FA5}">
                      <a16:colId xmlns:a16="http://schemas.microsoft.com/office/drawing/2014/main" val="1764728226"/>
                    </a:ext>
                  </a:extLst>
                </a:gridCol>
                <a:gridCol w="5619307">
                  <a:extLst>
                    <a:ext uri="{9D8B030D-6E8A-4147-A177-3AD203B41FA5}">
                      <a16:colId xmlns:a16="http://schemas.microsoft.com/office/drawing/2014/main" val="1788664742"/>
                    </a:ext>
                  </a:extLst>
                </a:gridCol>
              </a:tblGrid>
              <a:tr h="370840">
                <a:tc>
                  <a:txBody>
                    <a:bodyPr/>
                    <a:lstStyle/>
                    <a:p>
                      <a:pPr algn="ctr"/>
                      <a:r>
                        <a:rPr lang="en-US" sz="1600" dirty="0"/>
                        <a:t>Advantages of being a sole trader</a:t>
                      </a:r>
                    </a:p>
                  </a:txBody>
                  <a:tcPr/>
                </a:tc>
                <a:tc>
                  <a:txBody>
                    <a:bodyPr/>
                    <a:lstStyle/>
                    <a:p>
                      <a:pPr algn="ctr"/>
                      <a:r>
                        <a:rPr lang="en-US" sz="1600" dirty="0"/>
                        <a:t>Disadvantage of being a sole trader</a:t>
                      </a:r>
                    </a:p>
                  </a:txBody>
                  <a:tcPr/>
                </a:tc>
                <a:extLst>
                  <a:ext uri="{0D108BD9-81ED-4DB2-BD59-A6C34878D82A}">
                    <a16:rowId xmlns:a16="http://schemas.microsoft.com/office/drawing/2014/main" val="1372593402"/>
                  </a:ext>
                </a:extLst>
              </a:tr>
              <a:tr h="370840">
                <a:tc>
                  <a:txBody>
                    <a:bodyPr/>
                    <a:lstStyle/>
                    <a:p>
                      <a:r>
                        <a:rPr lang="en-US" sz="1600" dirty="0"/>
                        <a:t>There are few legal regulations when setting up the business.</a:t>
                      </a:r>
                    </a:p>
                  </a:txBody>
                  <a:tcPr/>
                </a:tc>
                <a:tc>
                  <a:txBody>
                    <a:bodyPr/>
                    <a:lstStyle/>
                    <a:p>
                      <a:r>
                        <a:rPr lang="en-US" sz="1600" dirty="0"/>
                        <a:t>Has nobody to discuss decisions with, they are solely responsible for all decisions.</a:t>
                      </a:r>
                    </a:p>
                  </a:txBody>
                  <a:tcPr/>
                </a:tc>
                <a:extLst>
                  <a:ext uri="{0D108BD9-81ED-4DB2-BD59-A6C34878D82A}">
                    <a16:rowId xmlns:a16="http://schemas.microsoft.com/office/drawing/2014/main" val="493077909"/>
                  </a:ext>
                </a:extLst>
              </a:tr>
              <a:tr h="370840">
                <a:tc>
                  <a:txBody>
                    <a:bodyPr/>
                    <a:lstStyle/>
                    <a:p>
                      <a:r>
                        <a:rPr lang="en-US" sz="1600" dirty="0"/>
                        <a:t>The owner makes all the decisions!</a:t>
                      </a:r>
                    </a:p>
                  </a:txBody>
                  <a:tcPr/>
                </a:tc>
                <a:tc>
                  <a:txBody>
                    <a:bodyPr/>
                    <a:lstStyle/>
                    <a:p>
                      <a:r>
                        <a:rPr lang="en-US" sz="1600" dirty="0"/>
                        <a:t>Has unlimited liability - they are fully responsible for all the debts of the company.</a:t>
                      </a:r>
                    </a:p>
                  </a:txBody>
                  <a:tcPr/>
                </a:tc>
                <a:extLst>
                  <a:ext uri="{0D108BD9-81ED-4DB2-BD59-A6C34878D82A}">
                    <a16:rowId xmlns:a16="http://schemas.microsoft.com/office/drawing/2014/main" val="490753621"/>
                  </a:ext>
                </a:extLst>
              </a:tr>
              <a:tr h="370840">
                <a:tc>
                  <a:txBody>
                    <a:bodyPr/>
                    <a:lstStyle/>
                    <a:p>
                      <a:r>
                        <a:rPr lang="en-US" sz="1600" dirty="0"/>
                        <a:t>Have the freedom to choose their own working hours, including holidays, etc.</a:t>
                      </a:r>
                    </a:p>
                  </a:txBody>
                  <a:tcPr/>
                </a:tc>
                <a:tc>
                  <a:txBody>
                    <a:bodyPr/>
                    <a:lstStyle/>
                    <a:p>
                      <a:r>
                        <a:rPr lang="en-US" sz="1600" dirty="0"/>
                        <a:t>Has limited sources of finance.</a:t>
                      </a:r>
                    </a:p>
                  </a:txBody>
                  <a:tcPr/>
                </a:tc>
                <a:extLst>
                  <a:ext uri="{0D108BD9-81ED-4DB2-BD59-A6C34878D82A}">
                    <a16:rowId xmlns:a16="http://schemas.microsoft.com/office/drawing/2014/main" val="172357122"/>
                  </a:ext>
                </a:extLst>
              </a:tr>
              <a:tr h="370840">
                <a:tc>
                  <a:txBody>
                    <a:bodyPr/>
                    <a:lstStyle/>
                    <a:p>
                      <a:r>
                        <a:rPr lang="en-US" sz="1600" dirty="0"/>
                        <a:t>There is often close contact with customers.</a:t>
                      </a:r>
                    </a:p>
                  </a:txBody>
                  <a:tcPr/>
                </a:tc>
                <a:tc>
                  <a:txBody>
                    <a:bodyPr/>
                    <a:lstStyle/>
                    <a:p>
                      <a:r>
                        <a:rPr lang="en-US" sz="1600" dirty="0"/>
                        <a:t>The business is likely to remain small.</a:t>
                      </a:r>
                    </a:p>
                  </a:txBody>
                  <a:tcPr/>
                </a:tc>
                <a:extLst>
                  <a:ext uri="{0D108BD9-81ED-4DB2-BD59-A6C34878D82A}">
                    <a16:rowId xmlns:a16="http://schemas.microsoft.com/office/drawing/2014/main" val="993992333"/>
                  </a:ext>
                </a:extLst>
              </a:tr>
              <a:tr h="370840">
                <a:tc>
                  <a:txBody>
                    <a:bodyPr/>
                    <a:lstStyle/>
                    <a:p>
                      <a:r>
                        <a:rPr lang="en-US" sz="1600" dirty="0"/>
                        <a:t>Can complete all information completely private, do not have to share with anyone except the tax office.</a:t>
                      </a:r>
                    </a:p>
                  </a:txBody>
                  <a:tcPr/>
                </a:tc>
                <a:tc>
                  <a:txBody>
                    <a:bodyPr/>
                    <a:lstStyle/>
                    <a:p>
                      <a:r>
                        <a:rPr lang="en-US" sz="1600" dirty="0"/>
                        <a:t>They generally work on their own so it can be difficult to take time off for holidays or if you are ill.</a:t>
                      </a:r>
                    </a:p>
                  </a:txBody>
                  <a:tcPr/>
                </a:tc>
                <a:extLst>
                  <a:ext uri="{0D108BD9-81ED-4DB2-BD59-A6C34878D82A}">
                    <a16:rowId xmlns:a16="http://schemas.microsoft.com/office/drawing/2014/main" val="4222230194"/>
                  </a:ext>
                </a:extLst>
              </a:tr>
              <a:tr h="370840">
                <a:tc>
                  <a:txBody>
                    <a:bodyPr/>
                    <a:lstStyle/>
                    <a:p>
                      <a:r>
                        <a:rPr lang="en-US" sz="1600" dirty="0"/>
                        <a:t>The owner keeps all the profits!</a:t>
                      </a:r>
                    </a:p>
                  </a:txBody>
                  <a:tcPr/>
                </a:tc>
                <a:tc>
                  <a:txBody>
                    <a:bodyPr/>
                    <a:lstStyle/>
                    <a:p>
                      <a:endParaRPr lang="en-US" sz="1600" dirty="0"/>
                    </a:p>
                  </a:txBody>
                  <a:tcPr/>
                </a:tc>
                <a:extLst>
                  <a:ext uri="{0D108BD9-81ED-4DB2-BD59-A6C34878D82A}">
                    <a16:rowId xmlns:a16="http://schemas.microsoft.com/office/drawing/2014/main" val="4205422289"/>
                  </a:ext>
                </a:extLst>
              </a:tr>
            </a:tbl>
          </a:graphicData>
        </a:graphic>
      </p:graphicFrame>
    </p:spTree>
    <p:extLst>
      <p:ext uri="{BB962C8B-B14F-4D97-AF65-F5344CB8AC3E}">
        <p14:creationId xmlns:p14="http://schemas.microsoft.com/office/powerpoint/2010/main" val="107748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0881-F579-C94E-BE63-6B6F0A554837}"/>
              </a:ext>
            </a:extLst>
          </p:cNvPr>
          <p:cNvSpPr>
            <a:spLocks noGrp="1"/>
          </p:cNvSpPr>
          <p:nvPr>
            <p:ph type="ctrTitle"/>
          </p:nvPr>
        </p:nvSpPr>
        <p:spPr/>
        <p:txBody>
          <a:bodyPr/>
          <a:lstStyle/>
          <a:p>
            <a:r>
              <a:rPr lang="en-US" b="1" dirty="0"/>
              <a:t>Partnerships</a:t>
            </a:r>
          </a:p>
        </p:txBody>
      </p:sp>
    </p:spTree>
    <p:extLst>
      <p:ext uri="{BB962C8B-B14F-4D97-AF65-F5344CB8AC3E}">
        <p14:creationId xmlns:p14="http://schemas.microsoft.com/office/powerpoint/2010/main" val="4025145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A9CD7-DB58-F88D-5A56-64F62C6D0384}"/>
              </a:ext>
            </a:extLst>
          </p:cNvPr>
          <p:cNvSpPr txBox="1"/>
          <p:nvPr/>
        </p:nvSpPr>
        <p:spPr>
          <a:xfrm>
            <a:off x="2033335" y="403059"/>
            <a:ext cx="662940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What is a partnership?</a:t>
            </a:r>
          </a:p>
        </p:txBody>
      </p:sp>
      <p:sp>
        <p:nvSpPr>
          <p:cNvPr id="3" name="TextBox 2">
            <a:extLst>
              <a:ext uri="{FF2B5EF4-FFF2-40B4-BE49-F238E27FC236}">
                <a16:creationId xmlns:a16="http://schemas.microsoft.com/office/drawing/2014/main" id="{773D7F4F-8496-C9A9-1AD4-AB5BC3164E98}"/>
              </a:ext>
            </a:extLst>
          </p:cNvPr>
          <p:cNvSpPr txBox="1"/>
          <p:nvPr/>
        </p:nvSpPr>
        <p:spPr>
          <a:xfrm>
            <a:off x="1434353" y="1470212"/>
            <a:ext cx="8175812" cy="1477328"/>
          </a:xfrm>
          <a:prstGeom prst="rect">
            <a:avLst/>
          </a:prstGeom>
          <a:noFill/>
        </p:spPr>
        <p:txBody>
          <a:bodyPr wrap="square" rtlCol="0">
            <a:spAutoFit/>
          </a:bodyPr>
          <a:lstStyle/>
          <a:p>
            <a:r>
              <a:rPr lang="en-US" dirty="0"/>
              <a:t>A partnership is when between 2 and 20 people own a business together. The division of the company does not have to be equal.</a:t>
            </a:r>
          </a:p>
          <a:p>
            <a:endParaRPr lang="en-US" dirty="0"/>
          </a:p>
          <a:p>
            <a:r>
              <a:rPr lang="en-US" dirty="0"/>
              <a:t>Investment in the business and the profits of the business are shared among the partners.</a:t>
            </a:r>
          </a:p>
        </p:txBody>
      </p:sp>
      <p:graphicFrame>
        <p:nvGraphicFramePr>
          <p:cNvPr id="4" name="Table 4">
            <a:extLst>
              <a:ext uri="{FF2B5EF4-FFF2-40B4-BE49-F238E27FC236}">
                <a16:creationId xmlns:a16="http://schemas.microsoft.com/office/drawing/2014/main" id="{D6B32CC4-D49D-8C8B-D589-B0F2EB59A5BA}"/>
              </a:ext>
            </a:extLst>
          </p:cNvPr>
          <p:cNvGraphicFramePr>
            <a:graphicFrameLocks noGrp="1"/>
          </p:cNvGraphicFramePr>
          <p:nvPr>
            <p:extLst>
              <p:ext uri="{D42A27DB-BD31-4B8C-83A1-F6EECF244321}">
                <p14:modId xmlns:p14="http://schemas.microsoft.com/office/powerpoint/2010/main" val="1834835313"/>
              </p:ext>
            </p:extLst>
          </p:nvPr>
        </p:nvGraphicFramePr>
        <p:xfrm>
          <a:off x="691116" y="3413051"/>
          <a:ext cx="10015870" cy="2931160"/>
        </p:xfrm>
        <a:graphic>
          <a:graphicData uri="http://schemas.openxmlformats.org/drawingml/2006/table">
            <a:tbl>
              <a:tblPr firstRow="1" bandRow="1">
                <a:tableStyleId>{5C22544A-7EE6-4342-B048-85BDC9FD1C3A}</a:tableStyleId>
              </a:tblPr>
              <a:tblGrid>
                <a:gridCol w="5007935">
                  <a:extLst>
                    <a:ext uri="{9D8B030D-6E8A-4147-A177-3AD203B41FA5}">
                      <a16:colId xmlns:a16="http://schemas.microsoft.com/office/drawing/2014/main" val="2173036140"/>
                    </a:ext>
                  </a:extLst>
                </a:gridCol>
                <a:gridCol w="5007935">
                  <a:extLst>
                    <a:ext uri="{9D8B030D-6E8A-4147-A177-3AD203B41FA5}">
                      <a16:colId xmlns:a16="http://schemas.microsoft.com/office/drawing/2014/main" val="1302961539"/>
                    </a:ext>
                  </a:extLst>
                </a:gridCol>
              </a:tblGrid>
              <a:tr h="370840">
                <a:tc>
                  <a:txBody>
                    <a:bodyPr/>
                    <a:lstStyle/>
                    <a:p>
                      <a:pPr algn="ctr"/>
                      <a:r>
                        <a:rPr lang="en-US" sz="1600" dirty="0"/>
                        <a:t>Advantages of being in a partnership</a:t>
                      </a:r>
                    </a:p>
                  </a:txBody>
                  <a:tcPr/>
                </a:tc>
                <a:tc>
                  <a:txBody>
                    <a:bodyPr/>
                    <a:lstStyle/>
                    <a:p>
                      <a:pPr algn="ctr"/>
                      <a:r>
                        <a:rPr lang="en-US" sz="1600" dirty="0"/>
                        <a:t>Disadvantages of being in a partnership</a:t>
                      </a:r>
                    </a:p>
                  </a:txBody>
                  <a:tcPr/>
                </a:tc>
                <a:extLst>
                  <a:ext uri="{0D108BD9-81ED-4DB2-BD59-A6C34878D82A}">
                    <a16:rowId xmlns:a16="http://schemas.microsoft.com/office/drawing/2014/main" val="1983987168"/>
                  </a:ext>
                </a:extLst>
              </a:tr>
              <a:tr h="370840">
                <a:tc>
                  <a:txBody>
                    <a:bodyPr/>
                    <a:lstStyle/>
                    <a:p>
                      <a:r>
                        <a:rPr lang="en-US" sz="1600" dirty="0"/>
                        <a:t>There is more access to capital that can be invested in the company.</a:t>
                      </a:r>
                    </a:p>
                  </a:txBody>
                  <a:tcPr/>
                </a:tc>
                <a:tc>
                  <a:txBody>
                    <a:bodyPr/>
                    <a:lstStyle/>
                    <a:p>
                      <a:r>
                        <a:rPr lang="en-US" sz="1600" dirty="0"/>
                        <a:t>They have unlimited liability.</a:t>
                      </a:r>
                    </a:p>
                  </a:txBody>
                  <a:tcPr/>
                </a:tc>
                <a:extLst>
                  <a:ext uri="{0D108BD9-81ED-4DB2-BD59-A6C34878D82A}">
                    <a16:rowId xmlns:a16="http://schemas.microsoft.com/office/drawing/2014/main" val="1781725466"/>
                  </a:ext>
                </a:extLst>
              </a:tr>
              <a:tr h="370840">
                <a:tc>
                  <a:txBody>
                    <a:bodyPr/>
                    <a:lstStyle/>
                    <a:p>
                      <a:r>
                        <a:rPr lang="en-US" sz="1600" dirty="0"/>
                        <a:t>The responsibilities of the business are shared.</a:t>
                      </a:r>
                    </a:p>
                  </a:txBody>
                  <a:tcPr/>
                </a:tc>
                <a:tc>
                  <a:txBody>
                    <a:bodyPr/>
                    <a:lstStyle/>
                    <a:p>
                      <a:r>
                        <a:rPr lang="en-US" sz="1600" dirty="0"/>
                        <a:t>Partners may disagree which could lead to arguments.</a:t>
                      </a:r>
                    </a:p>
                  </a:txBody>
                  <a:tcPr/>
                </a:tc>
                <a:extLst>
                  <a:ext uri="{0D108BD9-81ED-4DB2-BD59-A6C34878D82A}">
                    <a16:rowId xmlns:a16="http://schemas.microsoft.com/office/drawing/2014/main" val="1670656268"/>
                  </a:ext>
                </a:extLst>
              </a:tr>
              <a:tr h="370840">
                <a:tc>
                  <a:txBody>
                    <a:bodyPr/>
                    <a:lstStyle/>
                    <a:p>
                      <a:r>
                        <a:rPr lang="en-US" sz="1600" dirty="0"/>
                        <a:t>Partners can specialize in different areas which means they business may run more efficiently.</a:t>
                      </a:r>
                    </a:p>
                  </a:txBody>
                  <a:tcPr/>
                </a:tc>
                <a:tc>
                  <a:txBody>
                    <a:bodyPr/>
                    <a:lstStyle/>
                    <a:p>
                      <a:r>
                        <a:rPr lang="en-US" sz="1600" dirty="0"/>
                        <a:t>Profits have to be shared.</a:t>
                      </a:r>
                    </a:p>
                  </a:txBody>
                  <a:tcPr/>
                </a:tc>
                <a:extLst>
                  <a:ext uri="{0D108BD9-81ED-4DB2-BD59-A6C34878D82A}">
                    <a16:rowId xmlns:a16="http://schemas.microsoft.com/office/drawing/2014/main" val="3644189468"/>
                  </a:ext>
                </a:extLst>
              </a:tr>
              <a:tr h="370840">
                <a:tc>
                  <a:txBody>
                    <a:bodyPr/>
                    <a:lstStyle/>
                    <a:p>
                      <a:endParaRPr lang="en-US" sz="1600" dirty="0"/>
                    </a:p>
                  </a:txBody>
                  <a:tcPr/>
                </a:tc>
                <a:tc>
                  <a:txBody>
                    <a:bodyPr/>
                    <a:lstStyle/>
                    <a:p>
                      <a:r>
                        <a:rPr lang="en-US" sz="1600" dirty="0"/>
                        <a:t>Although there is more capital available than a sole trader, there is still a limit to how much can be invested.</a:t>
                      </a:r>
                    </a:p>
                  </a:txBody>
                  <a:tcPr/>
                </a:tc>
                <a:extLst>
                  <a:ext uri="{0D108BD9-81ED-4DB2-BD59-A6C34878D82A}">
                    <a16:rowId xmlns:a16="http://schemas.microsoft.com/office/drawing/2014/main" val="1154607243"/>
                  </a:ext>
                </a:extLst>
              </a:tr>
            </a:tbl>
          </a:graphicData>
        </a:graphic>
      </p:graphicFrame>
    </p:spTree>
    <p:extLst>
      <p:ext uri="{BB962C8B-B14F-4D97-AF65-F5344CB8AC3E}">
        <p14:creationId xmlns:p14="http://schemas.microsoft.com/office/powerpoint/2010/main" val="278636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00FF1A-FAB5-80D8-C510-C1509163F2DD}"/>
              </a:ext>
            </a:extLst>
          </p:cNvPr>
          <p:cNvSpPr txBox="1"/>
          <p:nvPr/>
        </p:nvSpPr>
        <p:spPr>
          <a:xfrm>
            <a:off x="1267790" y="647608"/>
            <a:ext cx="7652925"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What is a Deed of Partnership?</a:t>
            </a:r>
          </a:p>
        </p:txBody>
      </p:sp>
      <p:sp>
        <p:nvSpPr>
          <p:cNvPr id="3" name="TextBox 2">
            <a:extLst>
              <a:ext uri="{FF2B5EF4-FFF2-40B4-BE49-F238E27FC236}">
                <a16:creationId xmlns:a16="http://schemas.microsoft.com/office/drawing/2014/main" id="{D6FA0613-8A60-8A39-E9E8-38525BDF1D61}"/>
              </a:ext>
            </a:extLst>
          </p:cNvPr>
          <p:cNvSpPr txBox="1"/>
          <p:nvPr/>
        </p:nvSpPr>
        <p:spPr>
          <a:xfrm>
            <a:off x="1158948" y="2179675"/>
            <a:ext cx="8835656" cy="3693319"/>
          </a:xfrm>
          <a:prstGeom prst="rect">
            <a:avLst/>
          </a:prstGeom>
          <a:noFill/>
        </p:spPr>
        <p:txBody>
          <a:bodyPr wrap="square" rtlCol="0">
            <a:spAutoFit/>
          </a:bodyPr>
          <a:lstStyle/>
          <a:p>
            <a:r>
              <a:rPr lang="en-US" dirty="0"/>
              <a:t>A Deed of Partnership is a legally binding document drawn up by partners. If a conflict arises between the partners, they can refer to the Deed of Partnership (also called a Partnership Agreement).</a:t>
            </a:r>
          </a:p>
          <a:p>
            <a:endParaRPr lang="en-US" dirty="0"/>
          </a:p>
          <a:p>
            <a:r>
              <a:rPr lang="en-US" dirty="0"/>
              <a:t>A Deed of Partnership will normally cover areas like:</a:t>
            </a:r>
          </a:p>
          <a:p>
            <a:endParaRPr lang="en-US" dirty="0"/>
          </a:p>
          <a:p>
            <a:pPr marL="285750" indent="-285750">
              <a:buFont typeface="Arial" panose="020B0604020202020204" pitchFamily="34" charset="0"/>
              <a:buChar char="•"/>
            </a:pPr>
            <a:r>
              <a:rPr lang="en-US" dirty="0"/>
              <a:t>The finance provided by each partner.</a:t>
            </a:r>
          </a:p>
          <a:p>
            <a:pPr marL="285750" indent="-285750">
              <a:buFont typeface="Arial" panose="020B0604020202020204" pitchFamily="34" charset="0"/>
              <a:buChar char="•"/>
            </a:pPr>
            <a:r>
              <a:rPr lang="en-US" dirty="0"/>
              <a:t>The salary entitlements.</a:t>
            </a:r>
          </a:p>
          <a:p>
            <a:pPr marL="285750" indent="-285750">
              <a:buFont typeface="Arial" panose="020B0604020202020204" pitchFamily="34" charset="0"/>
              <a:buChar char="•"/>
            </a:pPr>
            <a:r>
              <a:rPr lang="en-US" dirty="0"/>
              <a:t>The percentage of profit to be received by each partner.</a:t>
            </a:r>
          </a:p>
          <a:p>
            <a:pPr marL="285750" indent="-285750">
              <a:buFont typeface="Arial" panose="020B0604020202020204" pitchFamily="34" charset="0"/>
              <a:buChar char="•"/>
            </a:pPr>
            <a:r>
              <a:rPr lang="en-US" dirty="0"/>
              <a:t>Holiday entitlements.</a:t>
            </a:r>
          </a:p>
          <a:p>
            <a:pPr marL="285750" indent="-285750">
              <a:buFont typeface="Arial" panose="020B0604020202020204" pitchFamily="34" charset="0"/>
              <a:buChar char="•"/>
            </a:pPr>
            <a:r>
              <a:rPr lang="en-US" dirty="0"/>
              <a:t>The registered address.</a:t>
            </a:r>
          </a:p>
          <a:p>
            <a:pPr marL="285750" indent="-285750">
              <a:buFont typeface="Arial" panose="020B0604020202020204" pitchFamily="34" charset="0"/>
              <a:buChar char="•"/>
            </a:pPr>
            <a:r>
              <a:rPr lang="en-US" dirty="0"/>
              <a:t>The roles of each partner.</a:t>
            </a:r>
          </a:p>
          <a:p>
            <a:pPr marL="285750" indent="-285750">
              <a:buFont typeface="Arial" panose="020B0604020202020204" pitchFamily="34" charset="0"/>
              <a:buChar char="•"/>
            </a:pPr>
            <a:r>
              <a:rPr lang="en-US" dirty="0"/>
              <a:t>Any other area that may cause dispute.</a:t>
            </a:r>
          </a:p>
        </p:txBody>
      </p:sp>
    </p:spTree>
    <p:extLst>
      <p:ext uri="{BB962C8B-B14F-4D97-AF65-F5344CB8AC3E}">
        <p14:creationId xmlns:p14="http://schemas.microsoft.com/office/powerpoint/2010/main" val="241242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FAD315-5060-BEDF-9E96-B1CA78FB0990}"/>
              </a:ext>
            </a:extLst>
          </p:cNvPr>
          <p:cNvSpPr txBox="1"/>
          <p:nvPr/>
        </p:nvSpPr>
        <p:spPr>
          <a:xfrm>
            <a:off x="4365923" y="1081469"/>
            <a:ext cx="255993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Activity</a:t>
            </a:r>
          </a:p>
        </p:txBody>
      </p:sp>
      <p:sp>
        <p:nvSpPr>
          <p:cNvPr id="3" name="TextBox 2">
            <a:extLst>
              <a:ext uri="{FF2B5EF4-FFF2-40B4-BE49-F238E27FC236}">
                <a16:creationId xmlns:a16="http://schemas.microsoft.com/office/drawing/2014/main" id="{102629AD-3637-AB8B-CE32-7F25FEF6D6AA}"/>
              </a:ext>
            </a:extLst>
          </p:cNvPr>
          <p:cNvSpPr txBox="1"/>
          <p:nvPr/>
        </p:nvSpPr>
        <p:spPr>
          <a:xfrm>
            <a:off x="2126512" y="2838893"/>
            <a:ext cx="7038753" cy="1477328"/>
          </a:xfrm>
          <a:prstGeom prst="rect">
            <a:avLst/>
          </a:prstGeom>
          <a:noFill/>
        </p:spPr>
        <p:txBody>
          <a:bodyPr wrap="square" rtlCol="0">
            <a:spAutoFit/>
          </a:bodyPr>
          <a:lstStyle/>
          <a:p>
            <a:r>
              <a:rPr lang="en-US" dirty="0"/>
              <a:t>1. Explain what it means to be a sole trader and what it means to be a partnership.</a:t>
            </a:r>
          </a:p>
          <a:p>
            <a:endParaRPr lang="en-US" dirty="0"/>
          </a:p>
          <a:p>
            <a:r>
              <a:rPr lang="en-US" dirty="0"/>
              <a:t>2. Draw your own revision summary showing the advantages and disadvantages of being a sole trader and in a partnership.</a:t>
            </a:r>
          </a:p>
        </p:txBody>
      </p:sp>
    </p:spTree>
    <p:extLst>
      <p:ext uri="{BB962C8B-B14F-4D97-AF65-F5344CB8AC3E}">
        <p14:creationId xmlns:p14="http://schemas.microsoft.com/office/powerpoint/2010/main" val="163593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695F95-3351-BB21-3A51-9C4DF9EBB213}"/>
              </a:ext>
            </a:extLst>
          </p:cNvPr>
          <p:cNvSpPr txBox="1"/>
          <p:nvPr/>
        </p:nvSpPr>
        <p:spPr>
          <a:xfrm>
            <a:off x="4365923" y="1081469"/>
            <a:ext cx="255993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Plenary</a:t>
            </a:r>
          </a:p>
        </p:txBody>
      </p:sp>
      <p:sp>
        <p:nvSpPr>
          <p:cNvPr id="5" name="TextBox 4">
            <a:extLst>
              <a:ext uri="{FF2B5EF4-FFF2-40B4-BE49-F238E27FC236}">
                <a16:creationId xmlns:a16="http://schemas.microsoft.com/office/drawing/2014/main" id="{9DADBD27-B72C-64AB-F294-C1AD37CAB933}"/>
              </a:ext>
            </a:extLst>
          </p:cNvPr>
          <p:cNvSpPr txBox="1"/>
          <p:nvPr/>
        </p:nvSpPr>
        <p:spPr>
          <a:xfrm>
            <a:off x="2780271" y="3398108"/>
            <a:ext cx="6277232" cy="400110"/>
          </a:xfrm>
          <a:prstGeom prst="rect">
            <a:avLst/>
          </a:prstGeom>
          <a:noFill/>
          <a:ln>
            <a:solidFill>
              <a:schemeClr val="tx1"/>
            </a:solidFill>
          </a:ln>
        </p:spPr>
        <p:txBody>
          <a:bodyPr wrap="square" rtlCol="0">
            <a:spAutoFit/>
          </a:bodyPr>
          <a:lstStyle/>
          <a:p>
            <a:r>
              <a:rPr lang="en-US" sz="2000" b="1" dirty="0"/>
              <a:t>I will give you the answer – what is the question???</a:t>
            </a:r>
          </a:p>
        </p:txBody>
      </p:sp>
    </p:spTree>
    <p:extLst>
      <p:ext uri="{BB962C8B-B14F-4D97-AF65-F5344CB8AC3E}">
        <p14:creationId xmlns:p14="http://schemas.microsoft.com/office/powerpoint/2010/main" val="343153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334022-041A-6FA8-0990-AB6291A40F7A}"/>
              </a:ext>
            </a:extLst>
          </p:cNvPr>
          <p:cNvSpPr txBox="1"/>
          <p:nvPr/>
        </p:nvSpPr>
        <p:spPr>
          <a:xfrm>
            <a:off x="4497859" y="2792627"/>
            <a:ext cx="2001795" cy="523220"/>
          </a:xfrm>
          <a:prstGeom prst="rect">
            <a:avLst/>
          </a:prstGeom>
          <a:noFill/>
          <a:ln>
            <a:solidFill>
              <a:schemeClr val="tx1"/>
            </a:solidFill>
          </a:ln>
        </p:spPr>
        <p:txBody>
          <a:bodyPr wrap="square" rtlCol="0">
            <a:spAutoFit/>
          </a:bodyPr>
          <a:lstStyle/>
          <a:p>
            <a:pPr algn="ctr"/>
            <a:r>
              <a:rPr lang="en-US" sz="2800" dirty="0"/>
              <a:t>One owner</a:t>
            </a:r>
          </a:p>
        </p:txBody>
      </p:sp>
    </p:spTree>
    <p:extLst>
      <p:ext uri="{BB962C8B-B14F-4D97-AF65-F5344CB8AC3E}">
        <p14:creationId xmlns:p14="http://schemas.microsoft.com/office/powerpoint/2010/main" val="8566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21DCA7-1B9C-C11E-0A25-3313F3612899}"/>
              </a:ext>
            </a:extLst>
          </p:cNvPr>
          <p:cNvSpPr txBox="1"/>
          <p:nvPr/>
        </p:nvSpPr>
        <p:spPr>
          <a:xfrm>
            <a:off x="3385752" y="2335427"/>
            <a:ext cx="5226908" cy="1815882"/>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2800" dirty="0"/>
              <a:t>Can be difficult to find finance.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Has unlimited </a:t>
            </a:r>
            <a:r>
              <a:rPr lang="en-US" sz="2800" dirty="0" err="1"/>
              <a:t>liablity</a:t>
            </a:r>
            <a:r>
              <a:rPr lang="en-US" sz="2800" dirty="0"/>
              <a:t>.</a:t>
            </a:r>
          </a:p>
        </p:txBody>
      </p:sp>
    </p:spTree>
    <p:extLst>
      <p:ext uri="{BB962C8B-B14F-4D97-AF65-F5344CB8AC3E}">
        <p14:creationId xmlns:p14="http://schemas.microsoft.com/office/powerpoint/2010/main" val="171995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611763-470E-6AA7-E237-7BAE754AC6C0}"/>
              </a:ext>
            </a:extLst>
          </p:cNvPr>
          <p:cNvSpPr txBox="1"/>
          <p:nvPr/>
        </p:nvSpPr>
        <p:spPr>
          <a:xfrm>
            <a:off x="2792627" y="2150076"/>
            <a:ext cx="5338119" cy="1384995"/>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2800" dirty="0"/>
              <a:t>Get to keep all the profits.</a:t>
            </a:r>
          </a:p>
          <a:p>
            <a:pPr marL="457200" indent="-457200" algn="ctr">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Make all the decisions.</a:t>
            </a:r>
          </a:p>
        </p:txBody>
      </p:sp>
    </p:spTree>
    <p:extLst>
      <p:ext uri="{BB962C8B-B14F-4D97-AF65-F5344CB8AC3E}">
        <p14:creationId xmlns:p14="http://schemas.microsoft.com/office/powerpoint/2010/main" val="312448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F2BE2-A987-8395-F1B8-A73E9D37CF0E}"/>
              </a:ext>
            </a:extLst>
          </p:cNvPr>
          <p:cNvSpPr txBox="1"/>
          <p:nvPr/>
        </p:nvSpPr>
        <p:spPr>
          <a:xfrm>
            <a:off x="2033335" y="403059"/>
            <a:ext cx="662940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What is an entrepreneur?</a:t>
            </a:r>
          </a:p>
        </p:txBody>
      </p:sp>
      <p:sp>
        <p:nvSpPr>
          <p:cNvPr id="3" name="TextBox 2">
            <a:extLst>
              <a:ext uri="{FF2B5EF4-FFF2-40B4-BE49-F238E27FC236}">
                <a16:creationId xmlns:a16="http://schemas.microsoft.com/office/drawing/2014/main" id="{5BDAB3B9-88E7-0093-E915-5007DC458526}"/>
              </a:ext>
            </a:extLst>
          </p:cNvPr>
          <p:cNvSpPr txBox="1"/>
          <p:nvPr/>
        </p:nvSpPr>
        <p:spPr>
          <a:xfrm>
            <a:off x="1347536" y="1628536"/>
            <a:ext cx="8422105" cy="646331"/>
          </a:xfrm>
          <a:prstGeom prst="rect">
            <a:avLst/>
          </a:prstGeom>
          <a:noFill/>
        </p:spPr>
        <p:txBody>
          <a:bodyPr wrap="square" rtlCol="0">
            <a:spAutoFit/>
          </a:bodyPr>
          <a:lstStyle/>
          <a:p>
            <a:r>
              <a:rPr lang="en-US" dirty="0"/>
              <a:t>An entrepreneur is anyone who </a:t>
            </a:r>
            <a:r>
              <a:rPr lang="en-US" dirty="0" err="1"/>
              <a:t>organises</a:t>
            </a:r>
            <a:r>
              <a:rPr lang="en-US" dirty="0"/>
              <a:t>, operates and takes the risk for a new business venture.</a:t>
            </a:r>
          </a:p>
        </p:txBody>
      </p:sp>
      <p:graphicFrame>
        <p:nvGraphicFramePr>
          <p:cNvPr id="4" name="Table 4">
            <a:extLst>
              <a:ext uri="{FF2B5EF4-FFF2-40B4-BE49-F238E27FC236}">
                <a16:creationId xmlns:a16="http://schemas.microsoft.com/office/drawing/2014/main" id="{EF86E1B9-3C4F-B6A0-C41C-CC97F38FD201}"/>
              </a:ext>
            </a:extLst>
          </p:cNvPr>
          <p:cNvGraphicFramePr>
            <a:graphicFrameLocks noGrp="1"/>
          </p:cNvGraphicFramePr>
          <p:nvPr>
            <p:extLst>
              <p:ext uri="{D42A27DB-BD31-4B8C-83A1-F6EECF244321}">
                <p14:modId xmlns:p14="http://schemas.microsoft.com/office/powerpoint/2010/main" val="1219237029"/>
              </p:ext>
            </p:extLst>
          </p:nvPr>
        </p:nvGraphicFramePr>
        <p:xfrm>
          <a:off x="962526" y="2792459"/>
          <a:ext cx="9841832" cy="3302000"/>
        </p:xfrm>
        <a:graphic>
          <a:graphicData uri="http://schemas.openxmlformats.org/drawingml/2006/table">
            <a:tbl>
              <a:tblPr firstRow="1" bandRow="1">
                <a:tableStyleId>{5C22544A-7EE6-4342-B048-85BDC9FD1C3A}</a:tableStyleId>
              </a:tblPr>
              <a:tblGrid>
                <a:gridCol w="4920916">
                  <a:extLst>
                    <a:ext uri="{9D8B030D-6E8A-4147-A177-3AD203B41FA5}">
                      <a16:colId xmlns:a16="http://schemas.microsoft.com/office/drawing/2014/main" val="1625378786"/>
                    </a:ext>
                  </a:extLst>
                </a:gridCol>
                <a:gridCol w="4920916">
                  <a:extLst>
                    <a:ext uri="{9D8B030D-6E8A-4147-A177-3AD203B41FA5}">
                      <a16:colId xmlns:a16="http://schemas.microsoft.com/office/drawing/2014/main" val="3759776864"/>
                    </a:ext>
                  </a:extLst>
                </a:gridCol>
              </a:tblGrid>
              <a:tr h="370840">
                <a:tc>
                  <a:txBody>
                    <a:bodyPr/>
                    <a:lstStyle/>
                    <a:p>
                      <a:r>
                        <a:rPr lang="en-US" sz="1600" dirty="0"/>
                        <a:t>Advantages of being an entrepreneur</a:t>
                      </a:r>
                    </a:p>
                  </a:txBody>
                  <a:tcPr/>
                </a:tc>
                <a:tc>
                  <a:txBody>
                    <a:bodyPr/>
                    <a:lstStyle/>
                    <a:p>
                      <a:r>
                        <a:rPr lang="en-US" dirty="0"/>
                        <a:t>Disadvantages of being an entrepreneur</a:t>
                      </a:r>
                    </a:p>
                  </a:txBody>
                  <a:tcPr/>
                </a:tc>
                <a:extLst>
                  <a:ext uri="{0D108BD9-81ED-4DB2-BD59-A6C34878D82A}">
                    <a16:rowId xmlns:a16="http://schemas.microsoft.com/office/drawing/2014/main" val="2412814560"/>
                  </a:ext>
                </a:extLst>
              </a:tr>
              <a:tr h="370840">
                <a:tc>
                  <a:txBody>
                    <a:bodyPr/>
                    <a:lstStyle/>
                    <a:p>
                      <a:r>
                        <a:rPr lang="en-US" sz="1600" dirty="0"/>
                        <a:t>Independence – able to choose how to use time and money.</a:t>
                      </a:r>
                    </a:p>
                  </a:txBody>
                  <a:tcPr/>
                </a:tc>
                <a:tc>
                  <a:txBody>
                    <a:bodyPr/>
                    <a:lstStyle/>
                    <a:p>
                      <a:r>
                        <a:rPr lang="en-US" sz="1600" dirty="0"/>
                        <a:t>Risk – many new entrepreneurs’ businesses fail, especially if there is poor planning.</a:t>
                      </a:r>
                    </a:p>
                  </a:txBody>
                  <a:tcPr/>
                </a:tc>
                <a:extLst>
                  <a:ext uri="{0D108BD9-81ED-4DB2-BD59-A6C34878D82A}">
                    <a16:rowId xmlns:a16="http://schemas.microsoft.com/office/drawing/2014/main" val="2489508184"/>
                  </a:ext>
                </a:extLst>
              </a:tr>
              <a:tr h="370840">
                <a:tc>
                  <a:txBody>
                    <a:bodyPr/>
                    <a:lstStyle/>
                    <a:p>
                      <a:r>
                        <a:rPr lang="en-US" sz="1600" dirty="0"/>
                        <a:t>Able to put own ideas into practice.</a:t>
                      </a:r>
                    </a:p>
                  </a:txBody>
                  <a:tcPr/>
                </a:tc>
                <a:tc>
                  <a:txBody>
                    <a:bodyPr/>
                    <a:lstStyle/>
                    <a:p>
                      <a:r>
                        <a:rPr lang="en-US" sz="1600" dirty="0"/>
                        <a:t>Capital – entrepreneurs will have to put their own money into the business and, possibly, find other sources of capital.</a:t>
                      </a:r>
                    </a:p>
                  </a:txBody>
                  <a:tcPr/>
                </a:tc>
                <a:extLst>
                  <a:ext uri="{0D108BD9-81ED-4DB2-BD59-A6C34878D82A}">
                    <a16:rowId xmlns:a16="http://schemas.microsoft.com/office/drawing/2014/main" val="2387808432"/>
                  </a:ext>
                </a:extLst>
              </a:tr>
              <a:tr h="370840">
                <a:tc>
                  <a:txBody>
                    <a:bodyPr/>
                    <a:lstStyle/>
                    <a:p>
                      <a:r>
                        <a:rPr lang="en-US" sz="1600" dirty="0"/>
                        <a:t>May become famous and successful if the business grows.</a:t>
                      </a:r>
                    </a:p>
                  </a:txBody>
                  <a:tcPr/>
                </a:tc>
                <a:tc>
                  <a:txBody>
                    <a:bodyPr/>
                    <a:lstStyle/>
                    <a:p>
                      <a:r>
                        <a:rPr lang="en-US" sz="1600" dirty="0"/>
                        <a:t>Lack of knowledge and experience in starting and operating a business.</a:t>
                      </a:r>
                    </a:p>
                  </a:txBody>
                  <a:tcPr/>
                </a:tc>
                <a:extLst>
                  <a:ext uri="{0D108BD9-81ED-4DB2-BD59-A6C34878D82A}">
                    <a16:rowId xmlns:a16="http://schemas.microsoft.com/office/drawing/2014/main" val="4282743581"/>
                  </a:ext>
                </a:extLst>
              </a:tr>
              <a:tr h="370840">
                <a:tc>
                  <a:txBody>
                    <a:bodyPr/>
                    <a:lstStyle/>
                    <a:p>
                      <a:r>
                        <a:rPr lang="en-US" sz="1600" dirty="0"/>
                        <a:t>May be profitable and the income might be higher than working as an employee for another business.</a:t>
                      </a:r>
                    </a:p>
                  </a:txBody>
                  <a:tcPr/>
                </a:tc>
                <a:tc>
                  <a:txBody>
                    <a:bodyPr/>
                    <a:lstStyle/>
                    <a:p>
                      <a:r>
                        <a:rPr lang="en-US" sz="1600" dirty="0"/>
                        <a:t>Opportunity cost – lost income from not being an employee of another business.</a:t>
                      </a:r>
                    </a:p>
                  </a:txBody>
                  <a:tcPr/>
                </a:tc>
                <a:extLst>
                  <a:ext uri="{0D108BD9-81ED-4DB2-BD59-A6C34878D82A}">
                    <a16:rowId xmlns:a16="http://schemas.microsoft.com/office/drawing/2014/main" val="324474550"/>
                  </a:ext>
                </a:extLst>
              </a:tr>
              <a:tr h="370840">
                <a:tc>
                  <a:txBody>
                    <a:bodyPr/>
                    <a:lstStyle/>
                    <a:p>
                      <a:r>
                        <a:rPr lang="en-US" sz="1600" dirty="0"/>
                        <a:t>Able to make use of personal interests and skills.</a:t>
                      </a:r>
                    </a:p>
                  </a:txBody>
                  <a:tcPr/>
                </a:tc>
                <a:tc>
                  <a:txBody>
                    <a:bodyPr/>
                    <a:lstStyle/>
                    <a:p>
                      <a:endParaRPr lang="en-US" dirty="0"/>
                    </a:p>
                  </a:txBody>
                  <a:tcPr/>
                </a:tc>
                <a:extLst>
                  <a:ext uri="{0D108BD9-81ED-4DB2-BD59-A6C34878D82A}">
                    <a16:rowId xmlns:a16="http://schemas.microsoft.com/office/drawing/2014/main" val="280862069"/>
                  </a:ext>
                </a:extLst>
              </a:tr>
            </a:tbl>
          </a:graphicData>
        </a:graphic>
      </p:graphicFrame>
    </p:spTree>
    <p:extLst>
      <p:ext uri="{BB962C8B-B14F-4D97-AF65-F5344CB8AC3E}">
        <p14:creationId xmlns:p14="http://schemas.microsoft.com/office/powerpoint/2010/main" val="140987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EF714C-A707-6DDE-1684-EF89D7A4492A}"/>
              </a:ext>
            </a:extLst>
          </p:cNvPr>
          <p:cNvSpPr txBox="1"/>
          <p:nvPr/>
        </p:nvSpPr>
        <p:spPr>
          <a:xfrm>
            <a:off x="3459891" y="2582562"/>
            <a:ext cx="5066271" cy="1384995"/>
          </a:xfrm>
          <a:prstGeom prst="rect">
            <a:avLst/>
          </a:prstGeom>
          <a:noFill/>
          <a:ln>
            <a:solidFill>
              <a:schemeClr val="tx1"/>
            </a:solidFill>
          </a:ln>
        </p:spPr>
        <p:txBody>
          <a:bodyPr wrap="square" rtlCol="0">
            <a:spAutoFit/>
          </a:bodyPr>
          <a:lstStyle/>
          <a:p>
            <a:pPr algn="ctr"/>
            <a:r>
              <a:rPr lang="en-US" sz="2800" dirty="0"/>
              <a:t>The owner and the business are the same in the eyes of the law.</a:t>
            </a:r>
          </a:p>
        </p:txBody>
      </p:sp>
    </p:spTree>
    <p:extLst>
      <p:ext uri="{BB962C8B-B14F-4D97-AF65-F5344CB8AC3E}">
        <p14:creationId xmlns:p14="http://schemas.microsoft.com/office/powerpoint/2010/main" val="92498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71C22-45FA-19A5-4CE9-EB132461CF09}"/>
              </a:ext>
            </a:extLst>
          </p:cNvPr>
          <p:cNvSpPr txBox="1"/>
          <p:nvPr/>
        </p:nvSpPr>
        <p:spPr>
          <a:xfrm>
            <a:off x="3249826" y="2905780"/>
            <a:ext cx="5115698" cy="523220"/>
          </a:xfrm>
          <a:prstGeom prst="rect">
            <a:avLst/>
          </a:prstGeom>
          <a:noFill/>
          <a:ln>
            <a:solidFill>
              <a:schemeClr val="tx1"/>
            </a:solidFill>
          </a:ln>
        </p:spPr>
        <p:txBody>
          <a:bodyPr wrap="square" rtlCol="0">
            <a:spAutoFit/>
          </a:bodyPr>
          <a:lstStyle/>
          <a:p>
            <a:pPr algn="ctr"/>
            <a:r>
              <a:rPr lang="en-US" sz="2800" dirty="0"/>
              <a:t>Has between 2 and 20 owners.</a:t>
            </a:r>
          </a:p>
        </p:txBody>
      </p:sp>
    </p:spTree>
    <p:extLst>
      <p:ext uri="{BB962C8B-B14F-4D97-AF65-F5344CB8AC3E}">
        <p14:creationId xmlns:p14="http://schemas.microsoft.com/office/powerpoint/2010/main" val="133536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AA115C-A90B-1BD5-91CA-153FBEB50E77}"/>
              </a:ext>
            </a:extLst>
          </p:cNvPr>
          <p:cNvSpPr txBox="1"/>
          <p:nvPr/>
        </p:nvSpPr>
        <p:spPr>
          <a:xfrm>
            <a:off x="2879124" y="2508422"/>
            <a:ext cx="5733535" cy="1569660"/>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3200" dirty="0"/>
              <a:t>Can share work load.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More access to finance.</a:t>
            </a:r>
          </a:p>
        </p:txBody>
      </p:sp>
    </p:spTree>
    <p:extLst>
      <p:ext uri="{BB962C8B-B14F-4D97-AF65-F5344CB8AC3E}">
        <p14:creationId xmlns:p14="http://schemas.microsoft.com/office/powerpoint/2010/main" val="407569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7394E1-D755-13A6-D0AB-A9869F58A275}"/>
              </a:ext>
            </a:extLst>
          </p:cNvPr>
          <p:cNvSpPr txBox="1"/>
          <p:nvPr/>
        </p:nvSpPr>
        <p:spPr>
          <a:xfrm>
            <a:off x="3546389" y="2607275"/>
            <a:ext cx="4633784" cy="954107"/>
          </a:xfrm>
          <a:prstGeom prst="rect">
            <a:avLst/>
          </a:prstGeom>
          <a:noFill/>
          <a:ln>
            <a:solidFill>
              <a:schemeClr val="tx1"/>
            </a:solidFill>
          </a:ln>
        </p:spPr>
        <p:txBody>
          <a:bodyPr wrap="square" rtlCol="0">
            <a:spAutoFit/>
          </a:bodyPr>
          <a:lstStyle/>
          <a:p>
            <a:pPr algn="ctr"/>
            <a:r>
              <a:rPr lang="en-US" sz="2800" dirty="0"/>
              <a:t>Both partners have unlimited liability.</a:t>
            </a:r>
          </a:p>
        </p:txBody>
      </p:sp>
    </p:spTree>
    <p:extLst>
      <p:ext uri="{BB962C8B-B14F-4D97-AF65-F5344CB8AC3E}">
        <p14:creationId xmlns:p14="http://schemas.microsoft.com/office/powerpoint/2010/main" val="453417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346852-B49F-2F1D-F01F-310E4551A54F}"/>
              </a:ext>
            </a:extLst>
          </p:cNvPr>
          <p:cNvSpPr txBox="1"/>
          <p:nvPr/>
        </p:nvSpPr>
        <p:spPr>
          <a:xfrm>
            <a:off x="3050059" y="2520779"/>
            <a:ext cx="6091881" cy="1384995"/>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2800" dirty="0"/>
              <a:t>More potential for arguments.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Unlimited liability.</a:t>
            </a:r>
          </a:p>
        </p:txBody>
      </p:sp>
    </p:spTree>
    <p:extLst>
      <p:ext uri="{BB962C8B-B14F-4D97-AF65-F5344CB8AC3E}">
        <p14:creationId xmlns:p14="http://schemas.microsoft.com/office/powerpoint/2010/main" val="3237558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4CCBF8-6BC4-E00F-B8E8-11A9E411086E}"/>
              </a:ext>
            </a:extLst>
          </p:cNvPr>
          <p:cNvSpPr txBox="1"/>
          <p:nvPr/>
        </p:nvSpPr>
        <p:spPr>
          <a:xfrm>
            <a:off x="3558746" y="2905780"/>
            <a:ext cx="4596713" cy="523220"/>
          </a:xfrm>
          <a:prstGeom prst="rect">
            <a:avLst/>
          </a:prstGeom>
          <a:noFill/>
          <a:ln>
            <a:solidFill>
              <a:schemeClr val="tx1"/>
            </a:solidFill>
          </a:ln>
        </p:spPr>
        <p:txBody>
          <a:bodyPr wrap="square" rtlCol="0">
            <a:spAutoFit/>
          </a:bodyPr>
          <a:lstStyle/>
          <a:p>
            <a:pPr algn="ctr"/>
            <a:r>
              <a:rPr lang="en-US" sz="2800" dirty="0"/>
              <a:t>Deed of Partnership.</a:t>
            </a:r>
          </a:p>
        </p:txBody>
      </p:sp>
    </p:spTree>
    <p:extLst>
      <p:ext uri="{BB962C8B-B14F-4D97-AF65-F5344CB8AC3E}">
        <p14:creationId xmlns:p14="http://schemas.microsoft.com/office/powerpoint/2010/main" val="50436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80B497-6D14-5F40-7006-338E37B05986}"/>
              </a:ext>
            </a:extLst>
          </p:cNvPr>
          <p:cNvPicPr>
            <a:picLocks noChangeAspect="1"/>
          </p:cNvPicPr>
          <p:nvPr/>
        </p:nvPicPr>
        <p:blipFill rotWithShape="1">
          <a:blip r:embed="rId2"/>
          <a:srcRect l="3633" t="2946" r="5535" b="8527"/>
          <a:stretch/>
        </p:blipFill>
        <p:spPr>
          <a:xfrm>
            <a:off x="4167963" y="393405"/>
            <a:ext cx="4401879" cy="6071190"/>
          </a:xfrm>
          <a:prstGeom prst="rect">
            <a:avLst/>
          </a:prstGeom>
        </p:spPr>
      </p:pic>
      <p:sp>
        <p:nvSpPr>
          <p:cNvPr id="4" name="TextBox 3">
            <a:extLst>
              <a:ext uri="{FF2B5EF4-FFF2-40B4-BE49-F238E27FC236}">
                <a16:creationId xmlns:a16="http://schemas.microsoft.com/office/drawing/2014/main" id="{DF61B2D6-CEB3-E514-9598-253DDEECFD57}"/>
              </a:ext>
            </a:extLst>
          </p:cNvPr>
          <p:cNvSpPr txBox="1"/>
          <p:nvPr/>
        </p:nvSpPr>
        <p:spPr>
          <a:xfrm>
            <a:off x="606056" y="2626242"/>
            <a:ext cx="3083442" cy="1200329"/>
          </a:xfrm>
          <a:prstGeom prst="rect">
            <a:avLst/>
          </a:prstGeom>
          <a:noFill/>
          <a:ln>
            <a:solidFill>
              <a:schemeClr val="tx1"/>
            </a:solidFill>
          </a:ln>
        </p:spPr>
        <p:txBody>
          <a:bodyPr wrap="square" rtlCol="0">
            <a:spAutoFit/>
          </a:bodyPr>
          <a:lstStyle/>
          <a:p>
            <a:r>
              <a:rPr lang="en-US" dirty="0"/>
              <a:t>Around your copy of the person write any word you can think of that makes a successful entrepreneur.</a:t>
            </a:r>
          </a:p>
        </p:txBody>
      </p:sp>
    </p:spTree>
    <p:extLst>
      <p:ext uri="{BB962C8B-B14F-4D97-AF65-F5344CB8AC3E}">
        <p14:creationId xmlns:p14="http://schemas.microsoft.com/office/powerpoint/2010/main" val="92643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90597F-19BA-1229-8F39-A77DD44A03CE}"/>
              </a:ext>
            </a:extLst>
          </p:cNvPr>
          <p:cNvSpPr txBox="1"/>
          <p:nvPr/>
        </p:nvSpPr>
        <p:spPr>
          <a:xfrm>
            <a:off x="3681412" y="378244"/>
            <a:ext cx="457199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Entrepreneurs</a:t>
            </a:r>
          </a:p>
        </p:txBody>
      </p:sp>
      <p:graphicFrame>
        <p:nvGraphicFramePr>
          <p:cNvPr id="4" name="Table 4">
            <a:extLst>
              <a:ext uri="{FF2B5EF4-FFF2-40B4-BE49-F238E27FC236}">
                <a16:creationId xmlns:a16="http://schemas.microsoft.com/office/drawing/2014/main" id="{D24EDBE2-BED9-B01C-61CF-FE3FF0DBA3F0}"/>
              </a:ext>
            </a:extLst>
          </p:cNvPr>
          <p:cNvGraphicFramePr>
            <a:graphicFrameLocks noGrp="1"/>
          </p:cNvGraphicFramePr>
          <p:nvPr>
            <p:extLst>
              <p:ext uri="{D42A27DB-BD31-4B8C-83A1-F6EECF244321}">
                <p14:modId xmlns:p14="http://schemas.microsoft.com/office/powerpoint/2010/main" val="4075064955"/>
              </p:ext>
            </p:extLst>
          </p:nvPr>
        </p:nvGraphicFramePr>
        <p:xfrm>
          <a:off x="311546" y="1605492"/>
          <a:ext cx="11568907" cy="4714240"/>
        </p:xfrm>
        <a:graphic>
          <a:graphicData uri="http://schemas.openxmlformats.org/drawingml/2006/table">
            <a:tbl>
              <a:tblPr firstRow="1" bandRow="1">
                <a:tableStyleId>{5C22544A-7EE6-4342-B048-85BDC9FD1C3A}</a:tableStyleId>
              </a:tblPr>
              <a:tblGrid>
                <a:gridCol w="2087995">
                  <a:extLst>
                    <a:ext uri="{9D8B030D-6E8A-4147-A177-3AD203B41FA5}">
                      <a16:colId xmlns:a16="http://schemas.microsoft.com/office/drawing/2014/main" val="145490143"/>
                    </a:ext>
                  </a:extLst>
                </a:gridCol>
                <a:gridCol w="9480912">
                  <a:extLst>
                    <a:ext uri="{9D8B030D-6E8A-4147-A177-3AD203B41FA5}">
                      <a16:colId xmlns:a16="http://schemas.microsoft.com/office/drawing/2014/main" val="1289429822"/>
                    </a:ext>
                  </a:extLst>
                </a:gridCol>
              </a:tblGrid>
              <a:tr h="370840">
                <a:tc>
                  <a:txBody>
                    <a:bodyPr/>
                    <a:lstStyle/>
                    <a:p>
                      <a:pPr algn="ctr"/>
                      <a:r>
                        <a:rPr lang="en-US" dirty="0"/>
                        <a:t>Characteristics of successful entrepreneurs</a:t>
                      </a:r>
                    </a:p>
                  </a:txBody>
                  <a:tcPr/>
                </a:tc>
                <a:tc>
                  <a:txBody>
                    <a:bodyPr/>
                    <a:lstStyle/>
                    <a:p>
                      <a:pPr algn="ctr"/>
                      <a:r>
                        <a:rPr lang="en-US" dirty="0"/>
                        <a:t>Reasons why they are important</a:t>
                      </a:r>
                    </a:p>
                  </a:txBody>
                  <a:tcPr/>
                </a:tc>
                <a:extLst>
                  <a:ext uri="{0D108BD9-81ED-4DB2-BD59-A6C34878D82A}">
                    <a16:rowId xmlns:a16="http://schemas.microsoft.com/office/drawing/2014/main" val="1473947250"/>
                  </a:ext>
                </a:extLst>
              </a:tr>
              <a:tr h="370840">
                <a:tc>
                  <a:txBody>
                    <a:bodyPr/>
                    <a:lstStyle/>
                    <a:p>
                      <a:r>
                        <a:rPr lang="en-US" sz="1600" dirty="0"/>
                        <a:t>Hard working</a:t>
                      </a:r>
                    </a:p>
                  </a:txBody>
                  <a:tcPr/>
                </a:tc>
                <a:tc>
                  <a:txBody>
                    <a:bodyPr/>
                    <a:lstStyle/>
                    <a:p>
                      <a:r>
                        <a:rPr lang="en-US" sz="1600" dirty="0"/>
                        <a:t>Long hours and short holidays are typical for many entrepreneurs to make their business successful.</a:t>
                      </a:r>
                    </a:p>
                  </a:txBody>
                  <a:tcPr/>
                </a:tc>
                <a:extLst>
                  <a:ext uri="{0D108BD9-81ED-4DB2-BD59-A6C34878D82A}">
                    <a16:rowId xmlns:a16="http://schemas.microsoft.com/office/drawing/2014/main" val="3927438153"/>
                  </a:ext>
                </a:extLst>
              </a:tr>
              <a:tr h="370840">
                <a:tc>
                  <a:txBody>
                    <a:bodyPr/>
                    <a:lstStyle/>
                    <a:p>
                      <a:r>
                        <a:rPr lang="en-US" sz="1600" dirty="0"/>
                        <a:t>Risk taker</a:t>
                      </a:r>
                    </a:p>
                  </a:txBody>
                  <a:tcPr/>
                </a:tc>
                <a:tc>
                  <a:txBody>
                    <a:bodyPr/>
                    <a:lstStyle/>
                    <a:p>
                      <a:r>
                        <a:rPr lang="en-US" sz="1600" dirty="0"/>
                        <a:t>Making decisions to produce goods and services that people might buy is potentially risky.</a:t>
                      </a:r>
                    </a:p>
                  </a:txBody>
                  <a:tcPr/>
                </a:tc>
                <a:extLst>
                  <a:ext uri="{0D108BD9-81ED-4DB2-BD59-A6C34878D82A}">
                    <a16:rowId xmlns:a16="http://schemas.microsoft.com/office/drawing/2014/main" val="128229332"/>
                  </a:ext>
                </a:extLst>
              </a:tr>
              <a:tr h="370840">
                <a:tc>
                  <a:txBody>
                    <a:bodyPr/>
                    <a:lstStyle/>
                    <a:p>
                      <a:r>
                        <a:rPr lang="en-US" sz="1600" dirty="0"/>
                        <a:t>Creative</a:t>
                      </a:r>
                    </a:p>
                  </a:txBody>
                  <a:tcPr/>
                </a:tc>
                <a:tc>
                  <a:txBody>
                    <a:bodyPr/>
                    <a:lstStyle/>
                    <a:p>
                      <a:r>
                        <a:rPr lang="en-US" sz="1600" dirty="0"/>
                        <a:t>A new business needs new ideas – about products, services, ways of attracting customers – to make it different from other existing firms.</a:t>
                      </a:r>
                    </a:p>
                  </a:txBody>
                  <a:tcPr/>
                </a:tc>
                <a:extLst>
                  <a:ext uri="{0D108BD9-81ED-4DB2-BD59-A6C34878D82A}">
                    <a16:rowId xmlns:a16="http://schemas.microsoft.com/office/drawing/2014/main" val="2420931471"/>
                  </a:ext>
                </a:extLst>
              </a:tr>
              <a:tr h="370840">
                <a:tc>
                  <a:txBody>
                    <a:bodyPr/>
                    <a:lstStyle/>
                    <a:p>
                      <a:r>
                        <a:rPr lang="en-US" sz="1600" dirty="0"/>
                        <a:t>Optimistic</a:t>
                      </a:r>
                    </a:p>
                  </a:txBody>
                  <a:tcPr/>
                </a:tc>
                <a:tc>
                  <a:txBody>
                    <a:bodyPr/>
                    <a:lstStyle/>
                    <a:p>
                      <a:r>
                        <a:rPr lang="en-US" sz="1600" dirty="0"/>
                        <a:t>Looking forward to a better future is essential – if you think only of failure you will fail!</a:t>
                      </a:r>
                    </a:p>
                  </a:txBody>
                  <a:tcPr/>
                </a:tc>
                <a:extLst>
                  <a:ext uri="{0D108BD9-81ED-4DB2-BD59-A6C34878D82A}">
                    <a16:rowId xmlns:a16="http://schemas.microsoft.com/office/drawing/2014/main" val="2828436281"/>
                  </a:ext>
                </a:extLst>
              </a:tr>
              <a:tr h="370840">
                <a:tc>
                  <a:txBody>
                    <a:bodyPr/>
                    <a:lstStyle/>
                    <a:p>
                      <a:r>
                        <a:rPr lang="en-US" sz="1600" dirty="0"/>
                        <a:t>Self-confident</a:t>
                      </a:r>
                    </a:p>
                  </a:txBody>
                  <a:tcPr/>
                </a:tc>
                <a:tc>
                  <a:txBody>
                    <a:bodyPr/>
                    <a:lstStyle/>
                    <a:p>
                      <a:r>
                        <a:rPr lang="en-US" sz="1600" dirty="0"/>
                        <a:t>Being self-confident is necessary to convince other people of your skills and to convince banks, other lenders and customers that your business is going to be successful.</a:t>
                      </a:r>
                    </a:p>
                  </a:txBody>
                  <a:tcPr/>
                </a:tc>
                <a:extLst>
                  <a:ext uri="{0D108BD9-81ED-4DB2-BD59-A6C34878D82A}">
                    <a16:rowId xmlns:a16="http://schemas.microsoft.com/office/drawing/2014/main" val="1978462529"/>
                  </a:ext>
                </a:extLst>
              </a:tr>
              <a:tr h="370840">
                <a:tc>
                  <a:txBody>
                    <a:bodyPr/>
                    <a:lstStyle/>
                    <a:p>
                      <a:r>
                        <a:rPr lang="en-US" sz="1600" dirty="0"/>
                        <a:t>Innovative</a:t>
                      </a:r>
                    </a:p>
                  </a:txBody>
                  <a:tcPr/>
                </a:tc>
                <a:tc>
                  <a:txBody>
                    <a:bodyPr/>
                    <a:lstStyle/>
                    <a:p>
                      <a:r>
                        <a:rPr lang="en-US" sz="1600" dirty="0"/>
                        <a:t>Being able to put new ideas into practice in interesting and different ways is also important.</a:t>
                      </a:r>
                    </a:p>
                  </a:txBody>
                  <a:tcPr/>
                </a:tc>
                <a:extLst>
                  <a:ext uri="{0D108BD9-81ED-4DB2-BD59-A6C34878D82A}">
                    <a16:rowId xmlns:a16="http://schemas.microsoft.com/office/drawing/2014/main" val="3825926142"/>
                  </a:ext>
                </a:extLst>
              </a:tr>
              <a:tr h="370840">
                <a:tc>
                  <a:txBody>
                    <a:bodyPr/>
                    <a:lstStyle/>
                    <a:p>
                      <a:r>
                        <a:rPr lang="en-US" sz="1600" dirty="0"/>
                        <a:t>Independent</a:t>
                      </a:r>
                    </a:p>
                  </a:txBody>
                  <a:tcPr/>
                </a:tc>
                <a:tc>
                  <a:txBody>
                    <a:bodyPr/>
                    <a:lstStyle/>
                    <a:p>
                      <a:r>
                        <a:rPr lang="en-US" sz="1600" dirty="0"/>
                        <a:t>Entrepreneurs will often have to work on their own before they can afford to employ others. They must be well motivated and be able to work without any help.</a:t>
                      </a:r>
                    </a:p>
                  </a:txBody>
                  <a:tcPr/>
                </a:tc>
                <a:extLst>
                  <a:ext uri="{0D108BD9-81ED-4DB2-BD59-A6C34878D82A}">
                    <a16:rowId xmlns:a16="http://schemas.microsoft.com/office/drawing/2014/main" val="1110698221"/>
                  </a:ext>
                </a:extLst>
              </a:tr>
              <a:tr h="370840">
                <a:tc>
                  <a:txBody>
                    <a:bodyPr/>
                    <a:lstStyle/>
                    <a:p>
                      <a:r>
                        <a:rPr lang="en-US" sz="1600" dirty="0"/>
                        <a:t>Effective Communicator</a:t>
                      </a:r>
                    </a:p>
                  </a:txBody>
                  <a:tcPr/>
                </a:tc>
                <a:tc>
                  <a:txBody>
                    <a:bodyPr/>
                    <a:lstStyle/>
                    <a:p>
                      <a:r>
                        <a:rPr lang="en-US" sz="1600" dirty="0"/>
                        <a:t>Talking clearly and confidently to banks, other lenders, customers and government agencies about the new business will raise the profile of the new business.</a:t>
                      </a:r>
                    </a:p>
                  </a:txBody>
                  <a:tcPr/>
                </a:tc>
                <a:extLst>
                  <a:ext uri="{0D108BD9-81ED-4DB2-BD59-A6C34878D82A}">
                    <a16:rowId xmlns:a16="http://schemas.microsoft.com/office/drawing/2014/main" val="3163291859"/>
                  </a:ext>
                </a:extLst>
              </a:tr>
            </a:tbl>
          </a:graphicData>
        </a:graphic>
      </p:graphicFrame>
    </p:spTree>
    <p:extLst>
      <p:ext uri="{BB962C8B-B14F-4D97-AF65-F5344CB8AC3E}">
        <p14:creationId xmlns:p14="http://schemas.microsoft.com/office/powerpoint/2010/main" val="413963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3B9C09-E63E-A3A6-B540-5D317B002C1C}"/>
              </a:ext>
            </a:extLst>
          </p:cNvPr>
          <p:cNvSpPr txBox="1"/>
          <p:nvPr/>
        </p:nvSpPr>
        <p:spPr>
          <a:xfrm>
            <a:off x="2033335" y="403059"/>
            <a:ext cx="662940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Successful Entrepreneurs</a:t>
            </a:r>
          </a:p>
        </p:txBody>
      </p:sp>
      <p:pic>
        <p:nvPicPr>
          <p:cNvPr id="3" name="Picture 2">
            <a:extLst>
              <a:ext uri="{FF2B5EF4-FFF2-40B4-BE49-F238E27FC236}">
                <a16:creationId xmlns:a16="http://schemas.microsoft.com/office/drawing/2014/main" id="{CDED7B83-7F9F-C56F-FF48-E2D8ECBB3899}"/>
              </a:ext>
            </a:extLst>
          </p:cNvPr>
          <p:cNvPicPr>
            <a:picLocks noChangeAspect="1"/>
          </p:cNvPicPr>
          <p:nvPr/>
        </p:nvPicPr>
        <p:blipFill>
          <a:blip r:embed="rId2"/>
          <a:stretch>
            <a:fillRect/>
          </a:stretch>
        </p:blipFill>
        <p:spPr>
          <a:xfrm>
            <a:off x="274171" y="1366798"/>
            <a:ext cx="2768600" cy="1466850"/>
          </a:xfrm>
          <a:prstGeom prst="rect">
            <a:avLst/>
          </a:prstGeom>
        </p:spPr>
      </p:pic>
      <p:pic>
        <p:nvPicPr>
          <p:cNvPr id="4" name="Picture 3">
            <a:extLst>
              <a:ext uri="{FF2B5EF4-FFF2-40B4-BE49-F238E27FC236}">
                <a16:creationId xmlns:a16="http://schemas.microsoft.com/office/drawing/2014/main" id="{97298E86-C27C-196D-85C7-222A07DBE7AB}"/>
              </a:ext>
            </a:extLst>
          </p:cNvPr>
          <p:cNvPicPr>
            <a:picLocks noChangeAspect="1"/>
          </p:cNvPicPr>
          <p:nvPr/>
        </p:nvPicPr>
        <p:blipFill>
          <a:blip r:embed="rId3"/>
          <a:stretch>
            <a:fillRect/>
          </a:stretch>
        </p:blipFill>
        <p:spPr>
          <a:xfrm>
            <a:off x="7278436" y="1366798"/>
            <a:ext cx="2768600" cy="1466850"/>
          </a:xfrm>
          <a:prstGeom prst="rect">
            <a:avLst/>
          </a:prstGeom>
        </p:spPr>
      </p:pic>
      <p:pic>
        <p:nvPicPr>
          <p:cNvPr id="6" name="Picture 5">
            <a:extLst>
              <a:ext uri="{FF2B5EF4-FFF2-40B4-BE49-F238E27FC236}">
                <a16:creationId xmlns:a16="http://schemas.microsoft.com/office/drawing/2014/main" id="{CC650CF9-1E6F-254C-957C-E28C7807FF02}"/>
              </a:ext>
            </a:extLst>
          </p:cNvPr>
          <p:cNvPicPr>
            <a:picLocks noChangeAspect="1"/>
          </p:cNvPicPr>
          <p:nvPr/>
        </p:nvPicPr>
        <p:blipFill>
          <a:blip r:embed="rId4"/>
          <a:stretch>
            <a:fillRect/>
          </a:stretch>
        </p:blipFill>
        <p:spPr>
          <a:xfrm>
            <a:off x="3776301" y="4998536"/>
            <a:ext cx="2768600" cy="1466850"/>
          </a:xfrm>
          <a:prstGeom prst="rect">
            <a:avLst/>
          </a:prstGeom>
        </p:spPr>
      </p:pic>
      <p:pic>
        <p:nvPicPr>
          <p:cNvPr id="7" name="Picture 6">
            <a:extLst>
              <a:ext uri="{FF2B5EF4-FFF2-40B4-BE49-F238E27FC236}">
                <a16:creationId xmlns:a16="http://schemas.microsoft.com/office/drawing/2014/main" id="{637078A6-847E-FA28-4D60-7A3B80AF6A42}"/>
              </a:ext>
            </a:extLst>
          </p:cNvPr>
          <p:cNvPicPr>
            <a:picLocks noChangeAspect="1"/>
          </p:cNvPicPr>
          <p:nvPr/>
        </p:nvPicPr>
        <p:blipFill>
          <a:blip r:embed="rId5"/>
          <a:stretch>
            <a:fillRect/>
          </a:stretch>
        </p:blipFill>
        <p:spPr>
          <a:xfrm>
            <a:off x="7278434" y="3182666"/>
            <a:ext cx="2768602" cy="1466851"/>
          </a:xfrm>
          <a:prstGeom prst="rect">
            <a:avLst/>
          </a:prstGeom>
        </p:spPr>
      </p:pic>
      <p:pic>
        <p:nvPicPr>
          <p:cNvPr id="8" name="Picture 7">
            <a:extLst>
              <a:ext uri="{FF2B5EF4-FFF2-40B4-BE49-F238E27FC236}">
                <a16:creationId xmlns:a16="http://schemas.microsoft.com/office/drawing/2014/main" id="{A87E3CA4-41DC-7234-C7A1-1790CE47C1DB}"/>
              </a:ext>
            </a:extLst>
          </p:cNvPr>
          <p:cNvPicPr>
            <a:picLocks noChangeAspect="1"/>
          </p:cNvPicPr>
          <p:nvPr/>
        </p:nvPicPr>
        <p:blipFill>
          <a:blip r:embed="rId6"/>
          <a:stretch>
            <a:fillRect/>
          </a:stretch>
        </p:blipFill>
        <p:spPr>
          <a:xfrm>
            <a:off x="3776301" y="3214573"/>
            <a:ext cx="2768603" cy="1466852"/>
          </a:xfrm>
          <a:prstGeom prst="rect">
            <a:avLst/>
          </a:prstGeom>
        </p:spPr>
      </p:pic>
      <p:pic>
        <p:nvPicPr>
          <p:cNvPr id="9" name="Picture 8">
            <a:extLst>
              <a:ext uri="{FF2B5EF4-FFF2-40B4-BE49-F238E27FC236}">
                <a16:creationId xmlns:a16="http://schemas.microsoft.com/office/drawing/2014/main" id="{E74D7508-933A-D2C0-2883-E0A59CA71C40}"/>
              </a:ext>
            </a:extLst>
          </p:cNvPr>
          <p:cNvPicPr>
            <a:picLocks noChangeAspect="1"/>
          </p:cNvPicPr>
          <p:nvPr/>
        </p:nvPicPr>
        <p:blipFill>
          <a:blip r:embed="rId7"/>
          <a:stretch>
            <a:fillRect/>
          </a:stretch>
        </p:blipFill>
        <p:spPr>
          <a:xfrm>
            <a:off x="274172" y="3214573"/>
            <a:ext cx="2768604" cy="1466852"/>
          </a:xfrm>
          <a:prstGeom prst="rect">
            <a:avLst/>
          </a:prstGeom>
        </p:spPr>
      </p:pic>
      <p:pic>
        <p:nvPicPr>
          <p:cNvPr id="10" name="Picture 9">
            <a:extLst>
              <a:ext uri="{FF2B5EF4-FFF2-40B4-BE49-F238E27FC236}">
                <a16:creationId xmlns:a16="http://schemas.microsoft.com/office/drawing/2014/main" id="{B32D2A9C-F489-3CA0-4492-F6C58AAC6E86}"/>
              </a:ext>
            </a:extLst>
          </p:cNvPr>
          <p:cNvPicPr>
            <a:picLocks noChangeAspect="1"/>
          </p:cNvPicPr>
          <p:nvPr/>
        </p:nvPicPr>
        <p:blipFill>
          <a:blip r:embed="rId8"/>
          <a:stretch>
            <a:fillRect/>
          </a:stretch>
        </p:blipFill>
        <p:spPr>
          <a:xfrm>
            <a:off x="3776302" y="1375451"/>
            <a:ext cx="2768603" cy="1466852"/>
          </a:xfrm>
          <a:prstGeom prst="rect">
            <a:avLst/>
          </a:prstGeom>
        </p:spPr>
      </p:pic>
      <p:pic>
        <p:nvPicPr>
          <p:cNvPr id="11" name="Picture 10">
            <a:extLst>
              <a:ext uri="{FF2B5EF4-FFF2-40B4-BE49-F238E27FC236}">
                <a16:creationId xmlns:a16="http://schemas.microsoft.com/office/drawing/2014/main" id="{DA31638B-5923-D667-82D3-82FF3BA2BF71}"/>
              </a:ext>
            </a:extLst>
          </p:cNvPr>
          <p:cNvPicPr>
            <a:picLocks noChangeAspect="1"/>
          </p:cNvPicPr>
          <p:nvPr/>
        </p:nvPicPr>
        <p:blipFill>
          <a:blip r:embed="rId9"/>
          <a:stretch>
            <a:fillRect/>
          </a:stretch>
        </p:blipFill>
        <p:spPr>
          <a:xfrm>
            <a:off x="7278434" y="4998536"/>
            <a:ext cx="2768599" cy="1466850"/>
          </a:xfrm>
          <a:prstGeom prst="rect">
            <a:avLst/>
          </a:prstGeom>
        </p:spPr>
      </p:pic>
      <p:pic>
        <p:nvPicPr>
          <p:cNvPr id="12" name="Picture 11">
            <a:extLst>
              <a:ext uri="{FF2B5EF4-FFF2-40B4-BE49-F238E27FC236}">
                <a16:creationId xmlns:a16="http://schemas.microsoft.com/office/drawing/2014/main" id="{1309A43C-4FDB-E6AA-F735-E2E7845D8A9E}"/>
              </a:ext>
            </a:extLst>
          </p:cNvPr>
          <p:cNvPicPr>
            <a:picLocks noChangeAspect="1"/>
          </p:cNvPicPr>
          <p:nvPr/>
        </p:nvPicPr>
        <p:blipFill>
          <a:blip r:embed="rId10"/>
          <a:stretch>
            <a:fillRect/>
          </a:stretch>
        </p:blipFill>
        <p:spPr>
          <a:xfrm>
            <a:off x="274171" y="4998536"/>
            <a:ext cx="2768604" cy="1466852"/>
          </a:xfrm>
          <a:prstGeom prst="rect">
            <a:avLst/>
          </a:prstGeom>
        </p:spPr>
      </p:pic>
    </p:spTree>
    <p:extLst>
      <p:ext uri="{BB962C8B-B14F-4D97-AF65-F5344CB8AC3E}">
        <p14:creationId xmlns:p14="http://schemas.microsoft.com/office/powerpoint/2010/main" val="253299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0A1623-80B6-A932-EBC6-A04C6383E77F}"/>
              </a:ext>
            </a:extLst>
          </p:cNvPr>
          <p:cNvSpPr txBox="1"/>
          <p:nvPr/>
        </p:nvSpPr>
        <p:spPr>
          <a:xfrm>
            <a:off x="4376556" y="1136706"/>
            <a:ext cx="225158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Activity</a:t>
            </a:r>
          </a:p>
        </p:txBody>
      </p:sp>
      <p:sp>
        <p:nvSpPr>
          <p:cNvPr id="3" name="TextBox 2">
            <a:extLst>
              <a:ext uri="{FF2B5EF4-FFF2-40B4-BE49-F238E27FC236}">
                <a16:creationId xmlns:a16="http://schemas.microsoft.com/office/drawing/2014/main" id="{64C26012-2626-0329-F119-40DD200F2361}"/>
              </a:ext>
            </a:extLst>
          </p:cNvPr>
          <p:cNvSpPr txBox="1"/>
          <p:nvPr/>
        </p:nvSpPr>
        <p:spPr>
          <a:xfrm>
            <a:off x="3030280" y="3157869"/>
            <a:ext cx="4944139" cy="369332"/>
          </a:xfrm>
          <a:prstGeom prst="rect">
            <a:avLst/>
          </a:prstGeom>
          <a:noFill/>
        </p:spPr>
        <p:txBody>
          <a:bodyPr wrap="square" rtlCol="0">
            <a:spAutoFit/>
          </a:bodyPr>
          <a:lstStyle/>
          <a:p>
            <a:r>
              <a:rPr lang="en-US" dirty="0"/>
              <a:t>Explain what it means to be an entrepreneur.</a:t>
            </a:r>
          </a:p>
        </p:txBody>
      </p:sp>
    </p:spTree>
    <p:extLst>
      <p:ext uri="{BB962C8B-B14F-4D97-AF65-F5344CB8AC3E}">
        <p14:creationId xmlns:p14="http://schemas.microsoft.com/office/powerpoint/2010/main" val="192768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2DC6-6BAE-58B2-28B2-6B22A2DC0C51}"/>
              </a:ext>
            </a:extLst>
          </p:cNvPr>
          <p:cNvSpPr>
            <a:spLocks noGrp="1"/>
          </p:cNvSpPr>
          <p:nvPr>
            <p:ph type="ctrTitle"/>
          </p:nvPr>
        </p:nvSpPr>
        <p:spPr>
          <a:xfrm>
            <a:off x="680322" y="2850668"/>
            <a:ext cx="8144134" cy="1373070"/>
          </a:xfrm>
        </p:spPr>
        <p:txBody>
          <a:bodyPr/>
          <a:lstStyle/>
          <a:p>
            <a:r>
              <a:rPr lang="en-US" dirty="0"/>
              <a:t>	</a:t>
            </a:r>
            <a:r>
              <a:rPr lang="en-US" b="1" dirty="0"/>
              <a:t>TYPES OF BUSINESS OWNERSHIP</a:t>
            </a:r>
            <a:endParaRPr lang="en-US" dirty="0"/>
          </a:p>
        </p:txBody>
      </p:sp>
    </p:spTree>
    <p:extLst>
      <p:ext uri="{BB962C8B-B14F-4D97-AF65-F5344CB8AC3E}">
        <p14:creationId xmlns:p14="http://schemas.microsoft.com/office/powerpoint/2010/main" val="204886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8F4F7A-1450-BDD2-E3D1-6FA3F8523B96}"/>
              </a:ext>
            </a:extLst>
          </p:cNvPr>
          <p:cNvSpPr txBox="1"/>
          <p:nvPr/>
        </p:nvSpPr>
        <p:spPr>
          <a:xfrm>
            <a:off x="2033335" y="403059"/>
            <a:ext cx="662940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Business </a:t>
            </a:r>
            <a:r>
              <a:rPr lang="en-US" sz="4000" b="1" dirty="0" err="1"/>
              <a:t>organisations</a:t>
            </a:r>
            <a:endParaRPr lang="en-US" sz="4000" b="1" dirty="0"/>
          </a:p>
        </p:txBody>
      </p:sp>
      <p:sp>
        <p:nvSpPr>
          <p:cNvPr id="3" name="TextBox 2">
            <a:extLst>
              <a:ext uri="{FF2B5EF4-FFF2-40B4-BE49-F238E27FC236}">
                <a16:creationId xmlns:a16="http://schemas.microsoft.com/office/drawing/2014/main" id="{5EC989BD-B8F4-A98E-09C9-5CE4F860E1AB}"/>
              </a:ext>
            </a:extLst>
          </p:cNvPr>
          <p:cNvSpPr txBox="1"/>
          <p:nvPr/>
        </p:nvSpPr>
        <p:spPr>
          <a:xfrm>
            <a:off x="2371060" y="2445488"/>
            <a:ext cx="6751675" cy="2585323"/>
          </a:xfrm>
          <a:prstGeom prst="rect">
            <a:avLst/>
          </a:prstGeom>
          <a:noFill/>
        </p:spPr>
        <p:txBody>
          <a:bodyPr wrap="square" rtlCol="0">
            <a:spAutoFit/>
          </a:bodyPr>
          <a:lstStyle/>
          <a:p>
            <a:r>
              <a:rPr lang="en-US" dirty="0"/>
              <a:t>There are seven main forms of business organization:</a:t>
            </a:r>
          </a:p>
          <a:p>
            <a:endParaRPr lang="en-US" dirty="0"/>
          </a:p>
          <a:p>
            <a:pPr marL="285750" indent="-285750">
              <a:buFont typeface="Arial" panose="020B0604020202020204" pitchFamily="34" charset="0"/>
              <a:buChar char="•"/>
            </a:pPr>
            <a:r>
              <a:rPr lang="en-US" dirty="0"/>
              <a:t>Sole Trader</a:t>
            </a:r>
          </a:p>
          <a:p>
            <a:pPr marL="285750" indent="-285750">
              <a:buFont typeface="Arial" panose="020B0604020202020204" pitchFamily="34" charset="0"/>
              <a:buChar char="•"/>
            </a:pPr>
            <a:r>
              <a:rPr lang="en-US" dirty="0"/>
              <a:t>Partnership</a:t>
            </a:r>
          </a:p>
          <a:p>
            <a:pPr marL="285750" indent="-285750">
              <a:buFont typeface="Arial" panose="020B0604020202020204" pitchFamily="34" charset="0"/>
              <a:buChar char="•"/>
            </a:pPr>
            <a:r>
              <a:rPr lang="en-US" dirty="0"/>
              <a:t>Private Limited Company (Ltd)</a:t>
            </a:r>
          </a:p>
          <a:p>
            <a:pPr marL="285750" indent="-285750">
              <a:buFont typeface="Arial" panose="020B0604020202020204" pitchFamily="34" charset="0"/>
              <a:buChar char="•"/>
            </a:pPr>
            <a:r>
              <a:rPr lang="en-US" dirty="0"/>
              <a:t>Public Limited Company (Plc)</a:t>
            </a:r>
          </a:p>
          <a:p>
            <a:pPr marL="285750" indent="-285750">
              <a:buFont typeface="Arial" panose="020B0604020202020204" pitchFamily="34" charset="0"/>
              <a:buChar char="•"/>
            </a:pPr>
            <a:r>
              <a:rPr lang="en-US" dirty="0"/>
              <a:t>Co-operative</a:t>
            </a:r>
          </a:p>
          <a:p>
            <a:pPr marL="285750" indent="-285750">
              <a:buFont typeface="Arial" panose="020B0604020202020204" pitchFamily="34" charset="0"/>
              <a:buChar char="•"/>
            </a:pPr>
            <a:r>
              <a:rPr lang="en-US" dirty="0"/>
              <a:t>Franchise</a:t>
            </a:r>
          </a:p>
          <a:p>
            <a:pPr marL="285750" indent="-285750">
              <a:buFont typeface="Arial" panose="020B0604020202020204" pitchFamily="34" charset="0"/>
              <a:buChar char="•"/>
            </a:pPr>
            <a:r>
              <a:rPr lang="en-US" dirty="0"/>
              <a:t>Public Corporation</a:t>
            </a:r>
          </a:p>
        </p:txBody>
      </p:sp>
      <p:sp>
        <p:nvSpPr>
          <p:cNvPr id="4" name="TextBox 3">
            <a:extLst>
              <a:ext uri="{FF2B5EF4-FFF2-40B4-BE49-F238E27FC236}">
                <a16:creationId xmlns:a16="http://schemas.microsoft.com/office/drawing/2014/main" id="{5C8F24C1-505A-B7EE-492C-1A544B3C6002}"/>
              </a:ext>
            </a:extLst>
          </p:cNvPr>
          <p:cNvSpPr txBox="1"/>
          <p:nvPr/>
        </p:nvSpPr>
        <p:spPr>
          <a:xfrm>
            <a:off x="8123274" y="5699051"/>
            <a:ext cx="3221665" cy="369332"/>
          </a:xfrm>
          <a:prstGeom prst="rect">
            <a:avLst/>
          </a:prstGeom>
          <a:noFill/>
          <a:ln>
            <a:solidFill>
              <a:schemeClr val="tx1"/>
            </a:solidFill>
          </a:ln>
        </p:spPr>
        <p:txBody>
          <a:bodyPr wrap="square" rtlCol="0">
            <a:spAutoFit/>
          </a:bodyPr>
          <a:lstStyle/>
          <a:p>
            <a:r>
              <a:rPr lang="en-US" dirty="0"/>
              <a:t>Copy this list into your books</a:t>
            </a:r>
          </a:p>
        </p:txBody>
      </p:sp>
    </p:spTree>
    <p:extLst>
      <p:ext uri="{BB962C8B-B14F-4D97-AF65-F5344CB8AC3E}">
        <p14:creationId xmlns:p14="http://schemas.microsoft.com/office/powerpoint/2010/main" val="188586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AE2998-1834-6320-0462-D8F15A07A4BE}"/>
              </a:ext>
            </a:extLst>
          </p:cNvPr>
          <p:cNvSpPr txBox="1"/>
          <p:nvPr/>
        </p:nvSpPr>
        <p:spPr>
          <a:xfrm>
            <a:off x="4085419" y="700770"/>
            <a:ext cx="2464237"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Liability</a:t>
            </a:r>
          </a:p>
        </p:txBody>
      </p:sp>
      <p:sp>
        <p:nvSpPr>
          <p:cNvPr id="3" name="TextBox 2">
            <a:extLst>
              <a:ext uri="{FF2B5EF4-FFF2-40B4-BE49-F238E27FC236}">
                <a16:creationId xmlns:a16="http://schemas.microsoft.com/office/drawing/2014/main" id="{2AC52DDD-D223-2DA1-B7C7-DAE297F71C7A}"/>
              </a:ext>
            </a:extLst>
          </p:cNvPr>
          <p:cNvSpPr txBox="1"/>
          <p:nvPr/>
        </p:nvSpPr>
        <p:spPr>
          <a:xfrm>
            <a:off x="1148316" y="2115880"/>
            <a:ext cx="9016409" cy="3693319"/>
          </a:xfrm>
          <a:prstGeom prst="rect">
            <a:avLst/>
          </a:prstGeom>
          <a:noFill/>
        </p:spPr>
        <p:txBody>
          <a:bodyPr wrap="square" rtlCol="0">
            <a:spAutoFit/>
          </a:bodyPr>
          <a:lstStyle/>
          <a:p>
            <a:r>
              <a:rPr lang="en-US" dirty="0"/>
              <a:t>An important term we are going to use for the next few lessons is liability.</a:t>
            </a:r>
          </a:p>
          <a:p>
            <a:endParaRPr lang="en-US" dirty="0"/>
          </a:p>
          <a:p>
            <a:r>
              <a:rPr lang="en-US" dirty="0"/>
              <a:t>Liability means responsibility, it considers who is responsible for the debts of the company.</a:t>
            </a:r>
          </a:p>
          <a:p>
            <a:endParaRPr lang="en-US" dirty="0"/>
          </a:p>
          <a:p>
            <a:r>
              <a:rPr lang="en-US" dirty="0"/>
              <a:t>If a company has unlimited liability, it means that the owners of the business are fully responsible for debts of the company. In the eyes of the law, the business and the owner are the same thing. If the company fails, the owner will be responsible for all the debts of the company.</a:t>
            </a:r>
          </a:p>
          <a:p>
            <a:endParaRPr lang="en-US" dirty="0"/>
          </a:p>
          <a:p>
            <a:r>
              <a:rPr lang="en-US" dirty="0"/>
              <a:t>If a company has limited liability, it means that owners of the business are only responsible for their original investment. If the company fails, the owner will only lose what they invested, they do not have to pay the overall debts of the company.</a:t>
            </a:r>
          </a:p>
        </p:txBody>
      </p:sp>
      <p:sp>
        <p:nvSpPr>
          <p:cNvPr id="4" name="TextBox 3">
            <a:extLst>
              <a:ext uri="{FF2B5EF4-FFF2-40B4-BE49-F238E27FC236}">
                <a16:creationId xmlns:a16="http://schemas.microsoft.com/office/drawing/2014/main" id="{60CCD46F-76BC-7BD9-3A49-6ED5E0019AC1}"/>
              </a:ext>
            </a:extLst>
          </p:cNvPr>
          <p:cNvSpPr txBox="1"/>
          <p:nvPr/>
        </p:nvSpPr>
        <p:spPr>
          <a:xfrm>
            <a:off x="6741041" y="6190600"/>
            <a:ext cx="5178057" cy="369332"/>
          </a:xfrm>
          <a:prstGeom prst="rect">
            <a:avLst/>
          </a:prstGeom>
          <a:noFill/>
          <a:ln>
            <a:solidFill>
              <a:schemeClr val="tx1"/>
            </a:solidFill>
          </a:ln>
        </p:spPr>
        <p:txBody>
          <a:bodyPr wrap="square" rtlCol="0">
            <a:spAutoFit/>
          </a:bodyPr>
          <a:lstStyle/>
          <a:p>
            <a:r>
              <a:rPr lang="en-US" dirty="0"/>
              <a:t>Explain what the term unlimited liability means.</a:t>
            </a:r>
          </a:p>
        </p:txBody>
      </p:sp>
    </p:spTree>
    <p:extLst>
      <p:ext uri="{BB962C8B-B14F-4D97-AF65-F5344CB8AC3E}">
        <p14:creationId xmlns:p14="http://schemas.microsoft.com/office/powerpoint/2010/main" val="444666613"/>
      </p:ext>
    </p:extLst>
  </p:cSld>
  <p:clrMapOvr>
    <a:masterClrMapping/>
  </p:clrMapOvr>
</p:sld>
</file>

<file path=ppt/theme/theme1.xml><?xml version="1.0" encoding="utf-8"?>
<a:theme xmlns:a="http://schemas.openxmlformats.org/drawingml/2006/main" name="Berli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{704634EB-AAF2-2445-A89E-E00150C98114}tf10001057</Template>
  <TotalTime>229</TotalTime>
  <Words>1157</Words>
  <Application>Microsoft Macintosh PowerPoint</Application>
  <PresentationFormat>Widescreen</PresentationFormat>
  <Paragraphs>125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Trebuchet MS</vt:lpstr>
      <vt:lpstr>Berlin</vt:lpstr>
      <vt:lpstr>Entrepreneurs</vt:lpstr>
      <vt:lpstr>PowerPoint Presentation</vt:lpstr>
      <vt:lpstr>PowerPoint Presentation</vt:lpstr>
      <vt:lpstr>PowerPoint Presentation</vt:lpstr>
      <vt:lpstr>PowerPoint Presentation</vt:lpstr>
      <vt:lpstr>PowerPoint Presentation</vt:lpstr>
      <vt:lpstr> TYPES OF BUSINESS OWNERSHIP</vt:lpstr>
      <vt:lpstr>PowerPoint Presentation</vt:lpstr>
      <vt:lpstr>PowerPoint Presentation</vt:lpstr>
      <vt:lpstr>Sole Traders</vt:lpstr>
      <vt:lpstr>PowerPoint Presentation</vt:lpstr>
      <vt:lpstr>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Wright</dc:creator>
  <cp:lastModifiedBy>Melanie Wright</cp:lastModifiedBy>
  <cp:revision>16</cp:revision>
  <dcterms:created xsi:type="dcterms:W3CDTF">2022-09-11T22:00:02Z</dcterms:created>
  <dcterms:modified xsi:type="dcterms:W3CDTF">2022-09-29T17:03:51Z</dcterms:modified>
</cp:coreProperties>
</file>