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7" r:id="rId13"/>
    <p:sldId id="266"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p:restoredTop sz="94719"/>
  </p:normalViewPr>
  <p:slideViewPr>
    <p:cSldViewPr snapToGrid="0">
      <p:cViewPr varScale="1">
        <p:scale>
          <a:sx n="120" d="100"/>
          <a:sy n="120"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974AE39-C013-4B42-9114-895D28575D36}" type="datetimeFigureOut">
              <a:rPr lang="en-US" smtClean="0"/>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393830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59756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169260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B344B8B-BBD4-7B47-BC1E-DC45E259BDD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435923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28580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974AE39-C013-4B42-9114-895D28575D36}" type="datetimeFigureOut">
              <a:rPr lang="en-US" smtClean="0"/>
              <a:t>9/11/22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3152380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5974AE39-C013-4B42-9114-895D28575D36}" type="datetimeFigureOut">
              <a:rPr lang="en-US" smtClean="0"/>
              <a:t>9/11/22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418499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74AE39-C013-4B42-9114-895D28575D36}" type="datetimeFigureOut">
              <a:rPr lang="en-US" smtClean="0"/>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126123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974AE39-C013-4B42-9114-895D28575D36}" type="datetimeFigureOut">
              <a:rPr lang="en-US" smtClean="0"/>
              <a:t>9/11/22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B344B8B-BBD4-7B47-BC1E-DC45E259BDD1}" type="slidenum">
              <a:rPr lang="en-US" smtClean="0"/>
              <a:t>‹#›</a:t>
            </a:fld>
            <a:endParaRPr lang="en-US"/>
          </a:p>
        </p:txBody>
      </p:sp>
    </p:spTree>
    <p:extLst>
      <p:ext uri="{BB962C8B-B14F-4D97-AF65-F5344CB8AC3E}">
        <p14:creationId xmlns:p14="http://schemas.microsoft.com/office/powerpoint/2010/main" val="25126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974AE39-C013-4B42-9114-895D28575D36}" type="datetimeFigureOut">
              <a:rPr lang="en-US" smtClean="0"/>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308958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974AE39-C013-4B42-9114-895D28575D36}" type="datetimeFigureOut">
              <a:rPr lang="en-US" smtClean="0"/>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269769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284224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974AE39-C013-4B42-9114-895D28575D36}" type="datetimeFigureOut">
              <a:rPr lang="en-US" smtClean="0"/>
              <a:t>9/11/22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80831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974AE39-C013-4B42-9114-895D28575D36}" type="datetimeFigureOut">
              <a:rPr lang="en-US" smtClean="0"/>
              <a:t>9/11/22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241400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974AE39-C013-4B42-9114-895D28575D36}" type="datetimeFigureOut">
              <a:rPr lang="en-US" smtClean="0"/>
              <a:t>9/11/22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126405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130752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974AE39-C013-4B42-9114-895D28575D36}" type="datetimeFigureOut">
              <a:rPr lang="en-US" smtClean="0"/>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44B8B-BBD4-7B47-BC1E-DC45E259BDD1}" type="slidenum">
              <a:rPr lang="en-US" smtClean="0"/>
              <a:t>‹#›</a:t>
            </a:fld>
            <a:endParaRPr lang="en-US"/>
          </a:p>
        </p:txBody>
      </p:sp>
    </p:spTree>
    <p:extLst>
      <p:ext uri="{BB962C8B-B14F-4D97-AF65-F5344CB8AC3E}">
        <p14:creationId xmlns:p14="http://schemas.microsoft.com/office/powerpoint/2010/main" val="74053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974AE39-C013-4B42-9114-895D28575D36}" type="datetimeFigureOut">
              <a:rPr lang="en-US" smtClean="0"/>
              <a:t>9/11/22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B344B8B-BBD4-7B47-BC1E-DC45E259BDD1}" type="slidenum">
              <a:rPr lang="en-US" smtClean="0"/>
              <a:t>‹#›</a:t>
            </a:fld>
            <a:endParaRPr lang="en-US"/>
          </a:p>
        </p:txBody>
      </p:sp>
    </p:spTree>
    <p:extLst>
      <p:ext uri="{BB962C8B-B14F-4D97-AF65-F5344CB8AC3E}">
        <p14:creationId xmlns:p14="http://schemas.microsoft.com/office/powerpoint/2010/main" val="1204672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open.lib.umn.edu/informationsystems/chapter/14-1-introduction-2/" TargetMode="External"/><Relationship Id="rId5" Type="http://schemas.openxmlformats.org/officeDocument/2006/relationships/image" Target="../media/image1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echnofaq.org/posts/2016/08/technology-and-your-business-what-you-need-to-know-to-survive/"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ourses.lumenlearning.com/boundless-business/chapter/ratio-analysis-and-statement-evaluation/" TargetMode="External"/><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researchleap.com/investigating-the-effects-of-dividends-pay-out-on-stock-prices-and-traded-equity-volumes-of-bse-listed-firms/" TargetMode="External"/><Relationship Id="rId5" Type="http://schemas.openxmlformats.org/officeDocument/2006/relationships/image" Target="../media/image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echnofaq.org/posts/2017/03/why-social-media-for-the-growth-and-success-of-your-business/" TargetMode="External"/><Relationship Id="rId5"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0060-749A-A671-82B2-47AEF97D5D94}"/>
              </a:ext>
            </a:extLst>
          </p:cNvPr>
          <p:cNvSpPr>
            <a:spLocks noGrp="1"/>
          </p:cNvSpPr>
          <p:nvPr>
            <p:ph type="ctrTitle"/>
          </p:nvPr>
        </p:nvSpPr>
        <p:spPr>
          <a:xfrm>
            <a:off x="680322" y="2841994"/>
            <a:ext cx="8144134" cy="1373070"/>
          </a:xfrm>
        </p:spPr>
        <p:txBody>
          <a:bodyPr/>
          <a:lstStyle/>
          <a:p>
            <a:r>
              <a:rPr lang="en-US" dirty="0"/>
              <a:t>Stakeholders and Objectives</a:t>
            </a:r>
          </a:p>
        </p:txBody>
      </p:sp>
    </p:spTree>
    <p:extLst>
      <p:ext uri="{BB962C8B-B14F-4D97-AF65-F5344CB8AC3E}">
        <p14:creationId xmlns:p14="http://schemas.microsoft.com/office/powerpoint/2010/main" val="195198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5A0609B-4E6A-3865-9E40-0C6529213A54}"/>
              </a:ext>
            </a:extLst>
          </p:cNvPr>
          <p:cNvSpPr txBox="1"/>
          <p:nvPr/>
        </p:nvSpPr>
        <p:spPr>
          <a:xfrm>
            <a:off x="680321" y="753228"/>
            <a:ext cx="9613861"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dirty="0">
                <a:solidFill>
                  <a:schemeClr val="bg1"/>
                </a:solidFill>
                <a:latin typeface="+mj-lt"/>
                <a:ea typeface="+mj-ea"/>
                <a:cs typeface="+mj-cs"/>
              </a:rPr>
              <a:t>Market Share</a:t>
            </a:r>
          </a:p>
        </p:txBody>
      </p:sp>
      <p:sp>
        <p:nvSpPr>
          <p:cNvPr id="3" name="TextBox 2">
            <a:extLst>
              <a:ext uri="{FF2B5EF4-FFF2-40B4-BE49-F238E27FC236}">
                <a16:creationId xmlns:a16="http://schemas.microsoft.com/office/drawing/2014/main" id="{0A2035A1-16AC-3982-C58A-6E22C37CE618}"/>
              </a:ext>
            </a:extLst>
          </p:cNvPr>
          <p:cNvSpPr txBox="1"/>
          <p:nvPr/>
        </p:nvSpPr>
        <p:spPr>
          <a:xfrm>
            <a:off x="3777672" y="2336873"/>
            <a:ext cx="6516509"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400" dirty="0"/>
              <a:t>If the total value of sales in a market is $100 million in one year and Company A sold $20 million, then Company A’s </a:t>
            </a:r>
            <a:r>
              <a:rPr lang="en-US" sz="1400" b="1" i="1" u="sng" dirty="0"/>
              <a:t>market share </a:t>
            </a:r>
            <a:r>
              <a:rPr lang="en-US" sz="1400" dirty="0"/>
              <a:t>is 20%</a:t>
            </a:r>
          </a:p>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r>
              <a:rPr lang="en-US" sz="1400" dirty="0"/>
              <a:t>Market share % = 	</a:t>
            </a:r>
            <a:r>
              <a:rPr lang="en-US" sz="1400" u="sng" dirty="0"/>
              <a:t>Company sales </a:t>
            </a:r>
          </a:p>
          <a:p>
            <a:pPr indent="-228600" defTabSz="914400">
              <a:lnSpc>
                <a:spcPct val="90000"/>
              </a:lnSpc>
              <a:spcAft>
                <a:spcPts val="600"/>
              </a:spcAft>
              <a:buFont typeface="Arial" panose="020B0604020202020204" pitchFamily="34" charset="0"/>
              <a:buChar char="•"/>
            </a:pPr>
            <a:r>
              <a:rPr lang="en-US" sz="1400" dirty="0"/>
              <a:t>		Total market sales	x 100</a:t>
            </a:r>
          </a:p>
          <a:p>
            <a:pPr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r>
              <a:rPr lang="en-US" sz="1400" dirty="0"/>
              <a:t>Increased market share gives a business:</a:t>
            </a:r>
          </a:p>
          <a:p>
            <a:pPr indent="-228600" defTabSz="914400">
              <a:lnSpc>
                <a:spcPct val="90000"/>
              </a:lnSpc>
              <a:spcAft>
                <a:spcPts val="600"/>
              </a:spcAft>
              <a:buFont typeface="Arial" panose="020B0604020202020204" pitchFamily="34" charset="0"/>
              <a:buChar char="•"/>
            </a:pPr>
            <a:endParaRPr lang="en-US" sz="1400" dirty="0"/>
          </a:p>
          <a:p>
            <a:pPr marL="285750" indent="-228600" defTabSz="914400">
              <a:lnSpc>
                <a:spcPct val="90000"/>
              </a:lnSpc>
              <a:spcAft>
                <a:spcPts val="600"/>
              </a:spcAft>
              <a:buFont typeface="Arial" panose="020B0604020202020204" pitchFamily="34" charset="0"/>
              <a:buChar char="•"/>
            </a:pPr>
            <a:r>
              <a:rPr lang="en-US" sz="1400" dirty="0"/>
              <a:t>Good publicity, as they could claim they are becoming the ‘most popular’.</a:t>
            </a:r>
          </a:p>
          <a:p>
            <a:pPr marL="285750" indent="-228600" defTabSz="914400">
              <a:lnSpc>
                <a:spcPct val="90000"/>
              </a:lnSpc>
              <a:spcAft>
                <a:spcPts val="600"/>
              </a:spcAft>
              <a:buFont typeface="Arial" panose="020B0604020202020204" pitchFamily="34" charset="0"/>
              <a:buChar char="•"/>
            </a:pPr>
            <a:r>
              <a:rPr lang="en-US" sz="1400" dirty="0"/>
              <a:t>Increased influence over suppliers, as they will be very keen to sell to a business that is becoming relatively larger than others in the industry.</a:t>
            </a:r>
          </a:p>
          <a:p>
            <a:pPr marL="285750" indent="-228600" defTabSz="914400">
              <a:lnSpc>
                <a:spcPct val="90000"/>
              </a:lnSpc>
              <a:spcAft>
                <a:spcPts val="600"/>
              </a:spcAft>
              <a:buFont typeface="Arial" panose="020B0604020202020204" pitchFamily="34" charset="0"/>
              <a:buChar char="•"/>
            </a:pPr>
            <a:r>
              <a:rPr lang="en-US" sz="1400" dirty="0"/>
              <a:t>Increased influence over customers (for example, in setting prices).</a:t>
            </a:r>
          </a:p>
        </p:txBody>
      </p:sp>
      <p:pic>
        <p:nvPicPr>
          <p:cNvPr id="5" name="Picture 4">
            <a:extLst>
              <a:ext uri="{FF2B5EF4-FFF2-40B4-BE49-F238E27FC236}">
                <a16:creationId xmlns:a16="http://schemas.microsoft.com/office/drawing/2014/main" id="{919E5472-10C4-03D7-7712-38F33D06B09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94325" y="3136525"/>
            <a:ext cx="2692907" cy="1999483"/>
          </a:xfrm>
          <a:prstGeom prst="rect">
            <a:avLst/>
          </a:prstGeom>
          <a:ln>
            <a:noFill/>
          </a:ln>
          <a:effectLst>
            <a:outerShdw blurRad="76200" dist="63500" dir="5040000" algn="tl" rotWithShape="0">
              <a:srgbClr val="000000">
                <a:alpha val="41000"/>
              </a:srgbClr>
            </a:outerShdw>
          </a:effectLst>
        </p:spPr>
      </p:pic>
      <p:sp>
        <p:nvSpPr>
          <p:cNvPr id="6" name="TextBox 5">
            <a:extLst>
              <a:ext uri="{FF2B5EF4-FFF2-40B4-BE49-F238E27FC236}">
                <a16:creationId xmlns:a16="http://schemas.microsoft.com/office/drawing/2014/main" id="{50F56A03-08FF-C1DE-F2B7-D571A8A4CC88}"/>
              </a:ext>
            </a:extLst>
          </p:cNvPr>
          <p:cNvSpPr txBox="1"/>
          <p:nvPr/>
        </p:nvSpPr>
        <p:spPr>
          <a:xfrm>
            <a:off x="816308" y="4935953"/>
            <a:ext cx="26709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open.lib.umn.edu/informationsystems/chapter/14-1-introduction-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97196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CB63C-9B48-B0DF-450B-A7D003891AF8}"/>
              </a:ext>
            </a:extLst>
          </p:cNvPr>
          <p:cNvSpPr txBox="1"/>
          <p:nvPr/>
        </p:nvSpPr>
        <p:spPr>
          <a:xfrm>
            <a:off x="1405176" y="444284"/>
            <a:ext cx="856479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Providing a service to society</a:t>
            </a:r>
          </a:p>
        </p:txBody>
      </p:sp>
      <p:sp>
        <p:nvSpPr>
          <p:cNvPr id="3" name="TextBox 2">
            <a:extLst>
              <a:ext uri="{FF2B5EF4-FFF2-40B4-BE49-F238E27FC236}">
                <a16:creationId xmlns:a16="http://schemas.microsoft.com/office/drawing/2014/main" id="{4BD6CFAE-357C-4FBC-33C6-63B5C9FDFCB1}"/>
              </a:ext>
            </a:extLst>
          </p:cNvPr>
          <p:cNvSpPr txBox="1"/>
          <p:nvPr/>
        </p:nvSpPr>
        <p:spPr>
          <a:xfrm>
            <a:off x="1193577" y="1486062"/>
            <a:ext cx="8172450" cy="5078313"/>
          </a:xfrm>
          <a:prstGeom prst="rect">
            <a:avLst/>
          </a:prstGeom>
          <a:noFill/>
        </p:spPr>
        <p:txBody>
          <a:bodyPr wrap="square" rtlCol="0">
            <a:spAutoFit/>
          </a:bodyPr>
          <a:lstStyle/>
          <a:p>
            <a:r>
              <a:rPr lang="en-US" b="1" i="1" u="sng" dirty="0"/>
              <a:t>Social enterprises </a:t>
            </a:r>
            <a:r>
              <a:rPr lang="en-US" dirty="0"/>
              <a:t>are operated by private individuals – they are in the private sector – but they do not just have profit as an objective. The people operating in the social enterprise often set three objectives for their business:</a:t>
            </a:r>
          </a:p>
          <a:p>
            <a:endParaRPr lang="en-US" dirty="0"/>
          </a:p>
          <a:p>
            <a:r>
              <a:rPr lang="en-US" b="1" u="sng" dirty="0"/>
              <a:t>Social:</a:t>
            </a:r>
            <a:r>
              <a:rPr lang="en-US" dirty="0"/>
              <a:t> to provide jobs and support for disadvantaged groups in society, such as the homeless.</a:t>
            </a:r>
          </a:p>
          <a:p>
            <a:r>
              <a:rPr lang="en-US" b="1" u="sng" dirty="0"/>
              <a:t>Environmental</a:t>
            </a:r>
            <a:r>
              <a:rPr lang="en-US" dirty="0"/>
              <a:t>: to protect the environment.</a:t>
            </a:r>
          </a:p>
          <a:p>
            <a:r>
              <a:rPr lang="en-US" b="1" u="sng" dirty="0"/>
              <a:t>Financial:</a:t>
            </a:r>
            <a:r>
              <a:rPr lang="en-US" dirty="0"/>
              <a:t> to make a profit to invest back into the social enterprise to expand the social work that it performs.</a:t>
            </a:r>
          </a:p>
          <a:p>
            <a:endParaRPr lang="en-US" dirty="0"/>
          </a:p>
          <a:p>
            <a:r>
              <a:rPr lang="en-US" dirty="0"/>
              <a:t>Examples of social enterprises include;</a:t>
            </a:r>
          </a:p>
          <a:p>
            <a:pPr marL="285750" indent="-285750">
              <a:buFont typeface="Arial" panose="020B0604020202020204" pitchFamily="34" charset="0"/>
              <a:buChar char="•"/>
            </a:pPr>
            <a:r>
              <a:rPr lang="en-US" dirty="0"/>
              <a:t>TOMS Shoes who donate a pair of shoes to a child in need for every pair they sell.</a:t>
            </a:r>
          </a:p>
          <a:p>
            <a:pPr marL="285750" indent="-285750">
              <a:buFont typeface="Arial" panose="020B0604020202020204" pitchFamily="34" charset="0"/>
              <a:buChar char="•"/>
            </a:pPr>
            <a:r>
              <a:rPr lang="en-US" dirty="0"/>
              <a:t>Baron Fig who produce high quality notebooks and plant a tree for every notebook sold.</a:t>
            </a:r>
          </a:p>
          <a:p>
            <a:pPr marL="285750" indent="-285750">
              <a:buFont typeface="Arial" panose="020B0604020202020204" pitchFamily="34" charset="0"/>
              <a:buChar char="•"/>
            </a:pPr>
            <a:r>
              <a:rPr lang="en-US" dirty="0"/>
              <a:t>734 Coffee who support Sudanese refugees by working with local farmers and providing market for their goods.</a:t>
            </a:r>
          </a:p>
        </p:txBody>
      </p:sp>
    </p:spTree>
    <p:extLst>
      <p:ext uri="{BB962C8B-B14F-4D97-AF65-F5344CB8AC3E}">
        <p14:creationId xmlns:p14="http://schemas.microsoft.com/office/powerpoint/2010/main" val="2877054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B9BF8-6DC7-AFD7-CBFF-5CFF4DDA7942}"/>
              </a:ext>
            </a:extLst>
          </p:cNvPr>
          <p:cNvSpPr txBox="1"/>
          <p:nvPr/>
        </p:nvSpPr>
        <p:spPr>
          <a:xfrm>
            <a:off x="4036779" y="825800"/>
            <a:ext cx="291747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Activity 1</a:t>
            </a:r>
          </a:p>
        </p:txBody>
      </p:sp>
      <p:sp>
        <p:nvSpPr>
          <p:cNvPr id="3" name="TextBox 2">
            <a:extLst>
              <a:ext uri="{FF2B5EF4-FFF2-40B4-BE49-F238E27FC236}">
                <a16:creationId xmlns:a16="http://schemas.microsoft.com/office/drawing/2014/main" id="{204656EE-E4BD-9C70-4CB1-AD4A527D68C8}"/>
              </a:ext>
            </a:extLst>
          </p:cNvPr>
          <p:cNvSpPr txBox="1"/>
          <p:nvPr/>
        </p:nvSpPr>
        <p:spPr>
          <a:xfrm>
            <a:off x="877329" y="2113005"/>
            <a:ext cx="10169611" cy="3693319"/>
          </a:xfrm>
          <a:prstGeom prst="rect">
            <a:avLst/>
          </a:prstGeom>
          <a:noFill/>
        </p:spPr>
        <p:txBody>
          <a:bodyPr wrap="square" rtlCol="0">
            <a:spAutoFit/>
          </a:bodyPr>
          <a:lstStyle/>
          <a:p>
            <a:r>
              <a:rPr lang="en-US" dirty="0"/>
              <a:t>Here are brief details of four businesses.</a:t>
            </a:r>
          </a:p>
          <a:p>
            <a:endParaRPr lang="en-US" dirty="0"/>
          </a:p>
          <a:p>
            <a:pPr marL="285750" indent="-285750">
              <a:buFont typeface="Arial" panose="020B0604020202020204" pitchFamily="34" charset="0"/>
              <a:buChar char="•"/>
            </a:pPr>
            <a:r>
              <a:rPr lang="en-US" dirty="0"/>
              <a:t>A small firm of builders which has noticed new businesses being set up in the building industry.</a:t>
            </a:r>
          </a:p>
          <a:p>
            <a:pPr marL="285750" indent="-285750">
              <a:buFont typeface="Arial" panose="020B0604020202020204" pitchFamily="34" charset="0"/>
              <a:buChar char="•"/>
            </a:pPr>
            <a:r>
              <a:rPr lang="en-US" dirty="0"/>
              <a:t>A recently established business in the rapidly expanding computer industry, which is owned by two young and ambitious entrepreneurs.</a:t>
            </a:r>
          </a:p>
          <a:p>
            <a:pPr marL="285750" indent="-285750">
              <a:buFont typeface="Arial" panose="020B0604020202020204" pitchFamily="34" charset="0"/>
              <a:buChar char="•"/>
            </a:pPr>
            <a:r>
              <a:rPr lang="en-US" dirty="0"/>
              <a:t>A large book publishers which dominates the market in textbooks in your country.</a:t>
            </a:r>
          </a:p>
          <a:p>
            <a:pPr marL="285750" indent="-285750">
              <a:buFont typeface="Arial" panose="020B0604020202020204" pitchFamily="34" charset="0"/>
              <a:buChar char="•"/>
            </a:pPr>
            <a:r>
              <a:rPr lang="en-US" dirty="0"/>
              <a:t>A group of people who are concerned about the lack of clean water provided to poor communities.</a:t>
            </a:r>
          </a:p>
          <a:p>
            <a:endParaRPr lang="en-US" dirty="0"/>
          </a:p>
          <a:p>
            <a:pPr marL="342900" indent="-342900">
              <a:buAutoNum type="alphaLcParenR"/>
            </a:pPr>
            <a:r>
              <a:rPr lang="en-US" dirty="0"/>
              <a:t>Identify and explain the most likely objective of the managers to each of these businesses.</a:t>
            </a:r>
          </a:p>
          <a:p>
            <a:pPr marL="342900" indent="-342900">
              <a:buAutoNum type="alphaLcParenR"/>
            </a:pPr>
            <a:r>
              <a:rPr lang="en-US" dirty="0"/>
              <a:t>In each example, explain the decisions that could help the businesses to achieve these objectives.</a:t>
            </a:r>
          </a:p>
        </p:txBody>
      </p:sp>
    </p:spTree>
    <p:extLst>
      <p:ext uri="{BB962C8B-B14F-4D97-AF65-F5344CB8AC3E}">
        <p14:creationId xmlns:p14="http://schemas.microsoft.com/office/powerpoint/2010/main" val="155659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4F3A9E-6A4A-EEFC-1852-6B3D5159A664}"/>
              </a:ext>
            </a:extLst>
          </p:cNvPr>
          <p:cNvSpPr txBox="1"/>
          <p:nvPr/>
        </p:nvSpPr>
        <p:spPr>
          <a:xfrm>
            <a:off x="383059" y="833948"/>
            <a:ext cx="986069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Why business objectives could change.</a:t>
            </a:r>
          </a:p>
        </p:txBody>
      </p:sp>
      <p:sp>
        <p:nvSpPr>
          <p:cNvPr id="4" name="TextBox 3">
            <a:extLst>
              <a:ext uri="{FF2B5EF4-FFF2-40B4-BE49-F238E27FC236}">
                <a16:creationId xmlns:a16="http://schemas.microsoft.com/office/drawing/2014/main" id="{DC49D64C-EECE-8377-B5C3-B51103BA63AB}"/>
              </a:ext>
            </a:extLst>
          </p:cNvPr>
          <p:cNvSpPr txBox="1"/>
          <p:nvPr/>
        </p:nvSpPr>
        <p:spPr>
          <a:xfrm>
            <a:off x="1618734" y="2730843"/>
            <a:ext cx="8625017" cy="2585323"/>
          </a:xfrm>
          <a:prstGeom prst="rect">
            <a:avLst/>
          </a:prstGeom>
          <a:noFill/>
        </p:spPr>
        <p:txBody>
          <a:bodyPr wrap="square" rtlCol="0">
            <a:spAutoFit/>
          </a:bodyPr>
          <a:lstStyle/>
          <a:p>
            <a:r>
              <a:rPr lang="en-US" dirty="0"/>
              <a:t>It is most unusual for a business to have the objective forever! Here are some examples of situations in which a business might change its objectives.</a:t>
            </a:r>
          </a:p>
          <a:p>
            <a:endParaRPr lang="en-US" dirty="0"/>
          </a:p>
          <a:p>
            <a:pPr marL="342900" indent="-342900">
              <a:buAutoNum type="arabicPeriod"/>
            </a:pPr>
            <a:r>
              <a:rPr lang="en-US" dirty="0"/>
              <a:t>A business set up recently has survived for three years and the owner now aims to work towards higher profit.</a:t>
            </a:r>
          </a:p>
          <a:p>
            <a:pPr marL="342900" indent="-342900">
              <a:buAutoNum type="arabicPeriod"/>
            </a:pPr>
            <a:r>
              <a:rPr lang="en-US" dirty="0"/>
              <a:t>A business has achieved higher market share and now has the objective of earning higher returns for shareholders.</a:t>
            </a:r>
          </a:p>
          <a:p>
            <a:pPr marL="342900" indent="-342900">
              <a:buAutoNum type="arabicPeriod"/>
            </a:pPr>
            <a:r>
              <a:rPr lang="en-US" dirty="0"/>
              <a:t>A profit-making business operates in a country facing a serious economic recession so no has the short term objective of survival.</a:t>
            </a:r>
          </a:p>
        </p:txBody>
      </p:sp>
    </p:spTree>
    <p:extLst>
      <p:ext uri="{BB962C8B-B14F-4D97-AF65-F5344CB8AC3E}">
        <p14:creationId xmlns:p14="http://schemas.microsoft.com/office/powerpoint/2010/main" val="21029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B1561-437A-CB68-438A-319EA6CC9EBC}"/>
              </a:ext>
            </a:extLst>
          </p:cNvPr>
          <p:cNvSpPr txBox="1"/>
          <p:nvPr/>
        </p:nvSpPr>
        <p:spPr>
          <a:xfrm>
            <a:off x="2331546" y="665163"/>
            <a:ext cx="6429394"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Conflict of Stakeholders Objectives</a:t>
            </a:r>
          </a:p>
        </p:txBody>
      </p:sp>
      <p:sp>
        <p:nvSpPr>
          <p:cNvPr id="3" name="TextBox 2">
            <a:extLst>
              <a:ext uri="{FF2B5EF4-FFF2-40B4-BE49-F238E27FC236}">
                <a16:creationId xmlns:a16="http://schemas.microsoft.com/office/drawing/2014/main" id="{5CA08A71-F49E-B467-148E-2AC37A1A903B}"/>
              </a:ext>
            </a:extLst>
          </p:cNvPr>
          <p:cNvSpPr txBox="1"/>
          <p:nvPr/>
        </p:nvSpPr>
        <p:spPr>
          <a:xfrm>
            <a:off x="1013252" y="2879124"/>
            <a:ext cx="9811265" cy="2585323"/>
          </a:xfrm>
          <a:prstGeom prst="rect">
            <a:avLst/>
          </a:prstGeom>
          <a:noFill/>
        </p:spPr>
        <p:txBody>
          <a:bodyPr wrap="square" rtlCol="0">
            <a:spAutoFit/>
          </a:bodyPr>
          <a:lstStyle/>
          <a:p>
            <a:r>
              <a:rPr lang="en-US" dirty="0"/>
              <a:t>It is sometimes assumed that businesses can set one objectives and only change because they want to, but most businesses are trying to satisfy the objectives of more than one group.</a:t>
            </a:r>
          </a:p>
          <a:p>
            <a:endParaRPr lang="en-US" dirty="0"/>
          </a:p>
          <a:p>
            <a:r>
              <a:rPr lang="en-US" dirty="0"/>
              <a:t>Managers therefore have to compromise when they come to decide on the best objectives for the business they are running. They would be unwise to ignore the real worries or aims of other groups with an in interest in the operation of the business. Managers will also have to be prepared to change the objectives over time. Growth could be the best option during a period of expansion in the economy, but survival by cost cutting might be better if the economy is in recession.</a:t>
            </a:r>
          </a:p>
        </p:txBody>
      </p:sp>
    </p:spTree>
    <p:extLst>
      <p:ext uri="{BB962C8B-B14F-4D97-AF65-F5344CB8AC3E}">
        <p14:creationId xmlns:p14="http://schemas.microsoft.com/office/powerpoint/2010/main" val="181712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CB3768-1876-EC64-9EF6-D8D015B13FA3}"/>
              </a:ext>
            </a:extLst>
          </p:cNvPr>
          <p:cNvSpPr txBox="1"/>
          <p:nvPr/>
        </p:nvSpPr>
        <p:spPr>
          <a:xfrm>
            <a:off x="4185635" y="262274"/>
            <a:ext cx="291747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Activity</a:t>
            </a:r>
          </a:p>
        </p:txBody>
      </p:sp>
      <p:sp>
        <p:nvSpPr>
          <p:cNvPr id="3" name="TextBox 2">
            <a:extLst>
              <a:ext uri="{FF2B5EF4-FFF2-40B4-BE49-F238E27FC236}">
                <a16:creationId xmlns:a16="http://schemas.microsoft.com/office/drawing/2014/main" id="{8BAA442E-E40A-4885-28AB-276D8DF799A8}"/>
              </a:ext>
            </a:extLst>
          </p:cNvPr>
          <p:cNvSpPr txBox="1"/>
          <p:nvPr/>
        </p:nvSpPr>
        <p:spPr>
          <a:xfrm>
            <a:off x="369480" y="246885"/>
            <a:ext cx="2126512" cy="369332"/>
          </a:xfrm>
          <a:prstGeom prst="rect">
            <a:avLst/>
          </a:prstGeom>
          <a:noFill/>
          <a:ln>
            <a:solidFill>
              <a:schemeClr val="tx1"/>
            </a:solidFill>
          </a:ln>
        </p:spPr>
        <p:txBody>
          <a:bodyPr wrap="square" rtlCol="0">
            <a:spAutoFit/>
          </a:bodyPr>
          <a:lstStyle/>
          <a:p>
            <a:r>
              <a:rPr lang="en-US" dirty="0"/>
              <a:t>Copy this diagram:</a:t>
            </a:r>
          </a:p>
        </p:txBody>
      </p:sp>
      <p:sp>
        <p:nvSpPr>
          <p:cNvPr id="4" name="Rectangle 3">
            <a:extLst>
              <a:ext uri="{FF2B5EF4-FFF2-40B4-BE49-F238E27FC236}">
                <a16:creationId xmlns:a16="http://schemas.microsoft.com/office/drawing/2014/main" id="{51ED61FA-EF00-DDB9-7CD4-9D070FFE9F49}"/>
              </a:ext>
            </a:extLst>
          </p:cNvPr>
          <p:cNvSpPr/>
          <p:nvPr/>
        </p:nvSpPr>
        <p:spPr>
          <a:xfrm>
            <a:off x="4720856" y="3429000"/>
            <a:ext cx="2041451" cy="691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BUSINESS STAKEHOLDERS</a:t>
            </a:r>
          </a:p>
        </p:txBody>
      </p:sp>
      <p:sp>
        <p:nvSpPr>
          <p:cNvPr id="5" name="Rectangle 4">
            <a:extLst>
              <a:ext uri="{FF2B5EF4-FFF2-40B4-BE49-F238E27FC236}">
                <a16:creationId xmlns:a16="http://schemas.microsoft.com/office/drawing/2014/main" id="{AF1D9006-F72B-781B-21DB-EA0EDBBA64CF}"/>
              </a:ext>
            </a:extLst>
          </p:cNvPr>
          <p:cNvSpPr/>
          <p:nvPr/>
        </p:nvSpPr>
        <p:spPr>
          <a:xfrm>
            <a:off x="1145657" y="2179673"/>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owners</a:t>
            </a:r>
          </a:p>
        </p:txBody>
      </p:sp>
      <p:sp>
        <p:nvSpPr>
          <p:cNvPr id="6" name="Rectangle 5">
            <a:extLst>
              <a:ext uri="{FF2B5EF4-FFF2-40B4-BE49-F238E27FC236}">
                <a16:creationId xmlns:a16="http://schemas.microsoft.com/office/drawing/2014/main" id="{17CC3EA8-CB91-3765-0397-BA89A8CF48B4}"/>
              </a:ext>
            </a:extLst>
          </p:cNvPr>
          <p:cNvSpPr/>
          <p:nvPr/>
        </p:nvSpPr>
        <p:spPr>
          <a:xfrm>
            <a:off x="4766042" y="2249835"/>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managers</a:t>
            </a:r>
          </a:p>
        </p:txBody>
      </p:sp>
      <p:sp>
        <p:nvSpPr>
          <p:cNvPr id="7" name="Rectangle 6">
            <a:extLst>
              <a:ext uri="{FF2B5EF4-FFF2-40B4-BE49-F238E27FC236}">
                <a16:creationId xmlns:a16="http://schemas.microsoft.com/office/drawing/2014/main" id="{2740CBED-23F2-E0BB-F9EC-A43B0272727C}"/>
              </a:ext>
            </a:extLst>
          </p:cNvPr>
          <p:cNvSpPr/>
          <p:nvPr/>
        </p:nvSpPr>
        <p:spPr>
          <a:xfrm>
            <a:off x="8335926" y="2197559"/>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workers</a:t>
            </a:r>
          </a:p>
        </p:txBody>
      </p:sp>
      <p:sp>
        <p:nvSpPr>
          <p:cNvPr id="8" name="Rectangle 7">
            <a:extLst>
              <a:ext uri="{FF2B5EF4-FFF2-40B4-BE49-F238E27FC236}">
                <a16:creationId xmlns:a16="http://schemas.microsoft.com/office/drawing/2014/main" id="{A0E91A0F-4BDA-C5A4-E8B8-C5D9722431CA}"/>
              </a:ext>
            </a:extLst>
          </p:cNvPr>
          <p:cNvSpPr/>
          <p:nvPr/>
        </p:nvSpPr>
        <p:spPr>
          <a:xfrm>
            <a:off x="1145656" y="4892449"/>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customers</a:t>
            </a:r>
          </a:p>
        </p:txBody>
      </p:sp>
      <p:sp>
        <p:nvSpPr>
          <p:cNvPr id="9" name="Rectangle 8">
            <a:extLst>
              <a:ext uri="{FF2B5EF4-FFF2-40B4-BE49-F238E27FC236}">
                <a16:creationId xmlns:a16="http://schemas.microsoft.com/office/drawing/2014/main" id="{E1FF00D3-FD5A-5265-F424-A8403CA50FA2}"/>
              </a:ext>
            </a:extLst>
          </p:cNvPr>
          <p:cNvSpPr/>
          <p:nvPr/>
        </p:nvSpPr>
        <p:spPr>
          <a:xfrm>
            <a:off x="4779335" y="4896728"/>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sp>
        <p:nvSpPr>
          <p:cNvPr id="10" name="Rectangle 9">
            <a:extLst>
              <a:ext uri="{FF2B5EF4-FFF2-40B4-BE49-F238E27FC236}">
                <a16:creationId xmlns:a16="http://schemas.microsoft.com/office/drawing/2014/main" id="{79DCAE80-6E13-19EB-3BA4-468381D783E6}"/>
              </a:ext>
            </a:extLst>
          </p:cNvPr>
          <p:cNvSpPr/>
          <p:nvPr/>
        </p:nvSpPr>
        <p:spPr>
          <a:xfrm>
            <a:off x="8380224" y="4892449"/>
            <a:ext cx="1924493" cy="350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a:t>
            </a:r>
          </a:p>
        </p:txBody>
      </p:sp>
      <p:sp>
        <p:nvSpPr>
          <p:cNvPr id="11" name="TextBox 10">
            <a:extLst>
              <a:ext uri="{FF2B5EF4-FFF2-40B4-BE49-F238E27FC236}">
                <a16:creationId xmlns:a16="http://schemas.microsoft.com/office/drawing/2014/main" id="{16512292-0CB6-76AA-4E64-DDCA1B92CA7E}"/>
              </a:ext>
            </a:extLst>
          </p:cNvPr>
          <p:cNvSpPr txBox="1"/>
          <p:nvPr/>
        </p:nvSpPr>
        <p:spPr>
          <a:xfrm>
            <a:off x="1177555" y="1237519"/>
            <a:ext cx="1614377" cy="523220"/>
          </a:xfrm>
          <a:prstGeom prst="rect">
            <a:avLst/>
          </a:prstGeom>
          <a:noFill/>
        </p:spPr>
        <p:txBody>
          <a:bodyPr wrap="square" rtlCol="0">
            <a:spAutoFit/>
          </a:bodyPr>
          <a:lstStyle/>
          <a:p>
            <a:pPr algn="ctr"/>
            <a:r>
              <a:rPr lang="en-US" sz="1400" dirty="0"/>
              <a:t>profits</a:t>
            </a:r>
          </a:p>
          <a:p>
            <a:pPr algn="ctr"/>
            <a:r>
              <a:rPr lang="en-US" sz="1400" dirty="0"/>
              <a:t>return on capital</a:t>
            </a:r>
          </a:p>
        </p:txBody>
      </p:sp>
      <p:sp>
        <p:nvSpPr>
          <p:cNvPr id="12" name="TextBox 11">
            <a:extLst>
              <a:ext uri="{FF2B5EF4-FFF2-40B4-BE49-F238E27FC236}">
                <a16:creationId xmlns:a16="http://schemas.microsoft.com/office/drawing/2014/main" id="{32518C2D-556A-22B3-261D-A4661923A9F0}"/>
              </a:ext>
            </a:extLst>
          </p:cNvPr>
          <p:cNvSpPr txBox="1"/>
          <p:nvPr/>
        </p:nvSpPr>
        <p:spPr>
          <a:xfrm>
            <a:off x="4941478" y="1143175"/>
            <a:ext cx="1573619" cy="738664"/>
          </a:xfrm>
          <a:prstGeom prst="rect">
            <a:avLst/>
          </a:prstGeom>
          <a:noFill/>
        </p:spPr>
        <p:txBody>
          <a:bodyPr wrap="square" rtlCol="0">
            <a:spAutoFit/>
          </a:bodyPr>
          <a:lstStyle/>
          <a:p>
            <a:pPr algn="ctr"/>
            <a:r>
              <a:rPr lang="en-US" sz="1400" dirty="0"/>
              <a:t>salaries</a:t>
            </a:r>
          </a:p>
          <a:p>
            <a:pPr algn="ctr"/>
            <a:r>
              <a:rPr lang="en-US" sz="1400" dirty="0"/>
              <a:t>status</a:t>
            </a:r>
          </a:p>
          <a:p>
            <a:pPr algn="ctr"/>
            <a:r>
              <a:rPr lang="en-US" sz="1400" dirty="0"/>
              <a:t>control</a:t>
            </a:r>
          </a:p>
        </p:txBody>
      </p:sp>
      <p:sp>
        <p:nvSpPr>
          <p:cNvPr id="13" name="TextBox 12">
            <a:extLst>
              <a:ext uri="{FF2B5EF4-FFF2-40B4-BE49-F238E27FC236}">
                <a16:creationId xmlns:a16="http://schemas.microsoft.com/office/drawing/2014/main" id="{91D772D0-48F8-B0A4-1AF1-B0A93A071A20}"/>
              </a:ext>
            </a:extLst>
          </p:cNvPr>
          <p:cNvSpPr txBox="1"/>
          <p:nvPr/>
        </p:nvSpPr>
        <p:spPr>
          <a:xfrm>
            <a:off x="8362507" y="1143175"/>
            <a:ext cx="1871330" cy="738664"/>
          </a:xfrm>
          <a:prstGeom prst="rect">
            <a:avLst/>
          </a:prstGeom>
          <a:noFill/>
        </p:spPr>
        <p:txBody>
          <a:bodyPr wrap="square" rtlCol="0">
            <a:spAutoFit/>
          </a:bodyPr>
          <a:lstStyle/>
          <a:p>
            <a:pPr algn="ctr"/>
            <a:r>
              <a:rPr lang="en-US" sz="1400" dirty="0"/>
              <a:t>incomes</a:t>
            </a:r>
          </a:p>
          <a:p>
            <a:pPr algn="ctr"/>
            <a:r>
              <a:rPr lang="en-US" sz="1400" dirty="0"/>
              <a:t>job security</a:t>
            </a:r>
          </a:p>
          <a:p>
            <a:pPr algn="ctr"/>
            <a:r>
              <a:rPr lang="en-US" sz="1400" dirty="0"/>
              <a:t>satisfying work</a:t>
            </a:r>
          </a:p>
        </p:txBody>
      </p:sp>
      <p:sp>
        <p:nvSpPr>
          <p:cNvPr id="14" name="TextBox 13">
            <a:extLst>
              <a:ext uri="{FF2B5EF4-FFF2-40B4-BE49-F238E27FC236}">
                <a16:creationId xmlns:a16="http://schemas.microsoft.com/office/drawing/2014/main" id="{4BC6ED28-C91F-5938-8E65-E02764AE5E62}"/>
              </a:ext>
            </a:extLst>
          </p:cNvPr>
          <p:cNvSpPr txBox="1"/>
          <p:nvPr/>
        </p:nvSpPr>
        <p:spPr>
          <a:xfrm>
            <a:off x="8167572" y="5733344"/>
            <a:ext cx="2349795" cy="738664"/>
          </a:xfrm>
          <a:prstGeom prst="rect">
            <a:avLst/>
          </a:prstGeom>
          <a:noFill/>
        </p:spPr>
        <p:txBody>
          <a:bodyPr wrap="square" rtlCol="0">
            <a:spAutoFit/>
          </a:bodyPr>
          <a:lstStyle/>
          <a:p>
            <a:pPr algn="ctr"/>
            <a:r>
              <a:rPr lang="en-US" sz="1400" dirty="0"/>
              <a:t>employment</a:t>
            </a:r>
          </a:p>
          <a:p>
            <a:pPr algn="ctr"/>
            <a:r>
              <a:rPr lang="en-US" sz="1400" dirty="0"/>
              <a:t>taxes</a:t>
            </a:r>
          </a:p>
          <a:p>
            <a:pPr algn="ctr"/>
            <a:r>
              <a:rPr lang="en-US" sz="1400" dirty="0"/>
              <a:t>increasing national output</a:t>
            </a:r>
          </a:p>
        </p:txBody>
      </p:sp>
      <p:sp>
        <p:nvSpPr>
          <p:cNvPr id="15" name="TextBox 14">
            <a:extLst>
              <a:ext uri="{FF2B5EF4-FFF2-40B4-BE49-F238E27FC236}">
                <a16:creationId xmlns:a16="http://schemas.microsoft.com/office/drawing/2014/main" id="{753679C2-7FA9-FF82-5264-960C5B9CDB94}"/>
              </a:ext>
            </a:extLst>
          </p:cNvPr>
          <p:cNvSpPr txBox="1"/>
          <p:nvPr/>
        </p:nvSpPr>
        <p:spPr>
          <a:xfrm>
            <a:off x="4808572" y="5646758"/>
            <a:ext cx="1881963" cy="738664"/>
          </a:xfrm>
          <a:prstGeom prst="rect">
            <a:avLst/>
          </a:prstGeom>
          <a:noFill/>
        </p:spPr>
        <p:txBody>
          <a:bodyPr wrap="square" rtlCol="0">
            <a:spAutoFit/>
          </a:bodyPr>
          <a:lstStyle/>
          <a:p>
            <a:pPr algn="ctr"/>
            <a:r>
              <a:rPr lang="en-US" sz="1400" dirty="0"/>
              <a:t>jobs</a:t>
            </a:r>
          </a:p>
          <a:p>
            <a:pPr algn="ctr"/>
            <a:r>
              <a:rPr lang="en-US" sz="1400" dirty="0"/>
              <a:t>clean environment</a:t>
            </a:r>
          </a:p>
          <a:p>
            <a:pPr algn="ctr"/>
            <a:r>
              <a:rPr lang="en-US" sz="1400" dirty="0"/>
              <a:t>safe products</a:t>
            </a:r>
          </a:p>
        </p:txBody>
      </p:sp>
      <p:sp>
        <p:nvSpPr>
          <p:cNvPr id="16" name="TextBox 15">
            <a:extLst>
              <a:ext uri="{FF2B5EF4-FFF2-40B4-BE49-F238E27FC236}">
                <a16:creationId xmlns:a16="http://schemas.microsoft.com/office/drawing/2014/main" id="{4F137DCF-9C35-843D-DE4C-5465C66EB924}"/>
              </a:ext>
            </a:extLst>
          </p:cNvPr>
          <p:cNvSpPr txBox="1"/>
          <p:nvPr/>
        </p:nvSpPr>
        <p:spPr>
          <a:xfrm>
            <a:off x="1177555" y="5714886"/>
            <a:ext cx="2050312" cy="738664"/>
          </a:xfrm>
          <a:prstGeom prst="rect">
            <a:avLst/>
          </a:prstGeom>
          <a:noFill/>
        </p:spPr>
        <p:txBody>
          <a:bodyPr wrap="square" rtlCol="0">
            <a:spAutoFit/>
          </a:bodyPr>
          <a:lstStyle/>
          <a:p>
            <a:pPr algn="ctr"/>
            <a:r>
              <a:rPr lang="en-US" sz="1400" dirty="0"/>
              <a:t>goods and services</a:t>
            </a:r>
          </a:p>
          <a:p>
            <a:pPr algn="ctr"/>
            <a:r>
              <a:rPr lang="en-US" sz="1400" dirty="0"/>
              <a:t>quality</a:t>
            </a:r>
          </a:p>
          <a:p>
            <a:pPr algn="ctr"/>
            <a:r>
              <a:rPr lang="en-US" sz="1400" dirty="0"/>
              <a:t>good value</a:t>
            </a:r>
          </a:p>
        </p:txBody>
      </p:sp>
      <p:cxnSp>
        <p:nvCxnSpPr>
          <p:cNvPr id="18" name="Straight Connector 17">
            <a:extLst>
              <a:ext uri="{FF2B5EF4-FFF2-40B4-BE49-F238E27FC236}">
                <a16:creationId xmlns:a16="http://schemas.microsoft.com/office/drawing/2014/main" id="{C5797687-46B2-8046-0EED-D1C0186ED5F4}"/>
              </a:ext>
            </a:extLst>
          </p:cNvPr>
          <p:cNvCxnSpPr/>
          <p:nvPr/>
        </p:nvCxnSpPr>
        <p:spPr>
          <a:xfrm>
            <a:off x="3070149" y="2530547"/>
            <a:ext cx="1659565" cy="898453"/>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23F53282-957E-E392-D4A1-097DB2F700CE}"/>
              </a:ext>
            </a:extLst>
          </p:cNvPr>
          <p:cNvCxnSpPr>
            <a:stCxn id="6" idx="2"/>
            <a:endCxn id="4" idx="0"/>
          </p:cNvCxnSpPr>
          <p:nvPr/>
        </p:nvCxnSpPr>
        <p:spPr>
          <a:xfrm>
            <a:off x="5728289" y="2600709"/>
            <a:ext cx="13293" cy="82829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EFF1A91B-D07C-93BB-550F-2A824F3D1D29}"/>
              </a:ext>
            </a:extLst>
          </p:cNvPr>
          <p:cNvCxnSpPr/>
          <p:nvPr/>
        </p:nvCxnSpPr>
        <p:spPr>
          <a:xfrm flipH="1">
            <a:off x="6762307" y="2548433"/>
            <a:ext cx="1573619" cy="88056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5861736E-EDAA-2207-9834-D56689791F40}"/>
              </a:ext>
            </a:extLst>
          </p:cNvPr>
          <p:cNvCxnSpPr/>
          <p:nvPr/>
        </p:nvCxnSpPr>
        <p:spPr>
          <a:xfrm flipH="1" flipV="1">
            <a:off x="6762307" y="4120117"/>
            <a:ext cx="1617917" cy="772332"/>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FC181D33-7B54-E082-45DC-120BE1A298B0}"/>
              </a:ext>
            </a:extLst>
          </p:cNvPr>
          <p:cNvCxnSpPr/>
          <p:nvPr/>
        </p:nvCxnSpPr>
        <p:spPr>
          <a:xfrm flipV="1">
            <a:off x="3070149" y="4126706"/>
            <a:ext cx="1659565" cy="765743"/>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C97B8C92-5A6F-865D-C5AD-229A37FCD1C8}"/>
              </a:ext>
            </a:extLst>
          </p:cNvPr>
          <p:cNvCxnSpPr>
            <a:stCxn id="9" idx="0"/>
            <a:endCxn id="4" idx="2"/>
          </p:cNvCxnSpPr>
          <p:nvPr/>
        </p:nvCxnSpPr>
        <p:spPr>
          <a:xfrm flipV="1">
            <a:off x="5741582" y="4120117"/>
            <a:ext cx="0" cy="776611"/>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E8EB153F-5538-3658-FE74-BAA176F8084F}"/>
              </a:ext>
            </a:extLst>
          </p:cNvPr>
          <p:cNvCxnSpPr>
            <a:endCxn id="11" idx="2"/>
          </p:cNvCxnSpPr>
          <p:nvPr/>
        </p:nvCxnSpPr>
        <p:spPr>
          <a:xfrm flipV="1">
            <a:off x="1984743" y="1760739"/>
            <a:ext cx="1" cy="418934"/>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CF37E973-F494-EE75-B1BC-36D654618C60}"/>
              </a:ext>
            </a:extLst>
          </p:cNvPr>
          <p:cNvCxnSpPr>
            <a:stCxn id="6" idx="0"/>
            <a:endCxn id="12" idx="2"/>
          </p:cNvCxnSpPr>
          <p:nvPr/>
        </p:nvCxnSpPr>
        <p:spPr>
          <a:xfrm flipH="1" flipV="1">
            <a:off x="5728288" y="1881839"/>
            <a:ext cx="1" cy="367996"/>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B95C3FFF-B018-3AC9-3EE6-4F813A8D97C4}"/>
              </a:ext>
            </a:extLst>
          </p:cNvPr>
          <p:cNvCxnSpPr>
            <a:stCxn id="7" idx="0"/>
            <a:endCxn id="13" idx="2"/>
          </p:cNvCxnSpPr>
          <p:nvPr/>
        </p:nvCxnSpPr>
        <p:spPr>
          <a:xfrm flipH="1" flipV="1">
            <a:off x="9298172" y="1881839"/>
            <a:ext cx="1" cy="31572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6B5B829D-C1CA-80AD-6B15-1FDB7C2237B3}"/>
              </a:ext>
            </a:extLst>
          </p:cNvPr>
          <p:cNvCxnSpPr>
            <a:cxnSpLocks/>
            <a:stCxn id="10" idx="2"/>
            <a:endCxn id="14" idx="0"/>
          </p:cNvCxnSpPr>
          <p:nvPr/>
        </p:nvCxnSpPr>
        <p:spPr>
          <a:xfrm flipH="1">
            <a:off x="9342470" y="5243323"/>
            <a:ext cx="1" cy="490021"/>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C45ACDA-1398-4AE9-490C-26DD7F53645B}"/>
              </a:ext>
            </a:extLst>
          </p:cNvPr>
          <p:cNvCxnSpPr>
            <a:stCxn id="9" idx="2"/>
            <a:endCxn id="15" idx="0"/>
          </p:cNvCxnSpPr>
          <p:nvPr/>
        </p:nvCxnSpPr>
        <p:spPr>
          <a:xfrm>
            <a:off x="5741582" y="5247602"/>
            <a:ext cx="7972" cy="399156"/>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1ED98208-CF34-0DE5-8347-CB82FA99ED7D}"/>
              </a:ext>
            </a:extLst>
          </p:cNvPr>
          <p:cNvCxnSpPr>
            <a:stCxn id="8" idx="2"/>
          </p:cNvCxnSpPr>
          <p:nvPr/>
        </p:nvCxnSpPr>
        <p:spPr>
          <a:xfrm flipH="1">
            <a:off x="2107902" y="5243323"/>
            <a:ext cx="1" cy="49002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8634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85E199-3706-F25D-795E-D10C5067E839}"/>
              </a:ext>
            </a:extLst>
          </p:cNvPr>
          <p:cNvSpPr txBox="1"/>
          <p:nvPr/>
        </p:nvSpPr>
        <p:spPr>
          <a:xfrm>
            <a:off x="2372498" y="2656702"/>
            <a:ext cx="6858000" cy="923330"/>
          </a:xfrm>
          <a:prstGeom prst="rect">
            <a:avLst/>
          </a:prstGeom>
          <a:noFill/>
          <a:ln>
            <a:solidFill>
              <a:schemeClr val="tx1"/>
            </a:solidFill>
          </a:ln>
        </p:spPr>
        <p:txBody>
          <a:bodyPr wrap="square" rtlCol="0">
            <a:spAutoFit/>
          </a:bodyPr>
          <a:lstStyle/>
          <a:p>
            <a:r>
              <a:rPr lang="en-US" dirty="0"/>
              <a:t>As we work through the slides. Take notes on each of the topics.</a:t>
            </a:r>
          </a:p>
          <a:p>
            <a:endParaRPr lang="en-US" dirty="0"/>
          </a:p>
          <a:p>
            <a:r>
              <a:rPr lang="en-US" dirty="0"/>
              <a:t>You will be given some additional notes at the end of the topic.</a:t>
            </a:r>
          </a:p>
        </p:txBody>
      </p:sp>
    </p:spTree>
    <p:extLst>
      <p:ext uri="{BB962C8B-B14F-4D97-AF65-F5344CB8AC3E}">
        <p14:creationId xmlns:p14="http://schemas.microsoft.com/office/powerpoint/2010/main" val="63637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C11ECE-2622-B66F-87CD-A6782D084FBC}"/>
              </a:ext>
            </a:extLst>
          </p:cNvPr>
          <p:cNvSpPr txBox="1"/>
          <p:nvPr/>
        </p:nvSpPr>
        <p:spPr>
          <a:xfrm>
            <a:off x="4036779" y="499312"/>
            <a:ext cx="34208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Stakeholders</a:t>
            </a:r>
          </a:p>
        </p:txBody>
      </p:sp>
      <p:sp>
        <p:nvSpPr>
          <p:cNvPr id="5" name="TextBox 4">
            <a:extLst>
              <a:ext uri="{FF2B5EF4-FFF2-40B4-BE49-F238E27FC236}">
                <a16:creationId xmlns:a16="http://schemas.microsoft.com/office/drawing/2014/main" id="{B6406597-74DC-006E-0D7C-0BA14E58455C}"/>
              </a:ext>
            </a:extLst>
          </p:cNvPr>
          <p:cNvSpPr txBox="1"/>
          <p:nvPr/>
        </p:nvSpPr>
        <p:spPr>
          <a:xfrm>
            <a:off x="1347537" y="1792705"/>
            <a:ext cx="8325853" cy="4247317"/>
          </a:xfrm>
          <a:prstGeom prst="rect">
            <a:avLst/>
          </a:prstGeom>
          <a:noFill/>
        </p:spPr>
        <p:txBody>
          <a:bodyPr wrap="square" rtlCol="0">
            <a:spAutoFit/>
          </a:bodyPr>
          <a:lstStyle/>
          <a:p>
            <a:r>
              <a:rPr lang="en-US" dirty="0"/>
              <a:t>The following groups are involved in business activity, either directly or are affected by it:</a:t>
            </a:r>
          </a:p>
          <a:p>
            <a:endParaRPr lang="en-US" dirty="0"/>
          </a:p>
          <a:p>
            <a:pPr marL="285750" indent="-285750">
              <a:buFont typeface="Arial" panose="020B0604020202020204" pitchFamily="34" charset="0"/>
              <a:buChar char="•"/>
            </a:pPr>
            <a:r>
              <a:rPr lang="en-US" dirty="0"/>
              <a:t>Owners</a:t>
            </a:r>
          </a:p>
          <a:p>
            <a:pPr marL="285750" indent="-285750">
              <a:buFont typeface="Arial" panose="020B0604020202020204" pitchFamily="34" charset="0"/>
              <a:buChar char="•"/>
            </a:pPr>
            <a:r>
              <a:rPr lang="en-US" dirty="0"/>
              <a:t>Consumers</a:t>
            </a:r>
          </a:p>
          <a:p>
            <a:pPr marL="285750" indent="-285750">
              <a:buFont typeface="Arial" panose="020B0604020202020204" pitchFamily="34" charset="0"/>
              <a:buChar char="•"/>
            </a:pPr>
            <a:r>
              <a:rPr lang="en-US" dirty="0"/>
              <a:t>Workers</a:t>
            </a:r>
          </a:p>
          <a:p>
            <a:pPr marL="285750" indent="-285750">
              <a:buFont typeface="Arial" panose="020B0604020202020204" pitchFamily="34" charset="0"/>
              <a:buChar char="•"/>
            </a:pPr>
            <a:r>
              <a:rPr lang="en-US" dirty="0"/>
              <a:t>Governments</a:t>
            </a:r>
          </a:p>
          <a:p>
            <a:pPr marL="285750" indent="-285750">
              <a:buFont typeface="Arial" panose="020B0604020202020204" pitchFamily="34" charset="0"/>
              <a:buChar char="•"/>
            </a:pPr>
            <a:r>
              <a:rPr lang="en-US" dirty="0"/>
              <a:t>Managers</a:t>
            </a:r>
          </a:p>
          <a:p>
            <a:pPr marL="285750" indent="-285750">
              <a:buFont typeface="Arial" panose="020B0604020202020204" pitchFamily="34" charset="0"/>
              <a:buChar char="•"/>
            </a:pPr>
            <a:r>
              <a:rPr lang="en-US" dirty="0"/>
              <a:t>Banks</a:t>
            </a:r>
          </a:p>
          <a:p>
            <a:pPr marL="285750" indent="-285750">
              <a:buFont typeface="Arial" panose="020B0604020202020204" pitchFamily="34" charset="0"/>
              <a:buChar char="•"/>
            </a:pPr>
            <a:r>
              <a:rPr lang="en-US" dirty="0"/>
              <a:t>The Community</a:t>
            </a:r>
          </a:p>
          <a:p>
            <a:endParaRPr lang="en-US" dirty="0"/>
          </a:p>
          <a:p>
            <a:r>
              <a:rPr lang="en-US" dirty="0"/>
              <a:t>The groups are called </a:t>
            </a:r>
            <a:r>
              <a:rPr lang="en-US" b="1" i="1" u="sng" dirty="0"/>
              <a:t>stakeholders</a:t>
            </a:r>
            <a:r>
              <a:rPr lang="en-US" dirty="0"/>
              <a:t>. </a:t>
            </a:r>
          </a:p>
          <a:p>
            <a:endParaRPr lang="en-US" dirty="0"/>
          </a:p>
          <a:p>
            <a:r>
              <a:rPr lang="en-US" dirty="0"/>
              <a:t>Some are internal stakeholders, e.g. owners, and some are external stakeholders, e.g. the community.</a:t>
            </a:r>
          </a:p>
        </p:txBody>
      </p:sp>
    </p:spTree>
    <p:extLst>
      <p:ext uri="{BB962C8B-B14F-4D97-AF65-F5344CB8AC3E}">
        <p14:creationId xmlns:p14="http://schemas.microsoft.com/office/powerpoint/2010/main" val="253111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B1006-25CC-DB86-5584-BED76CEC3C94}"/>
              </a:ext>
            </a:extLst>
          </p:cNvPr>
          <p:cNvSpPr txBox="1"/>
          <p:nvPr/>
        </p:nvSpPr>
        <p:spPr>
          <a:xfrm>
            <a:off x="4036779" y="825800"/>
            <a:ext cx="291747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a:t>Objectives</a:t>
            </a:r>
          </a:p>
        </p:txBody>
      </p:sp>
      <p:sp>
        <p:nvSpPr>
          <p:cNvPr id="3" name="TextBox 2">
            <a:extLst>
              <a:ext uri="{FF2B5EF4-FFF2-40B4-BE49-F238E27FC236}">
                <a16:creationId xmlns:a16="http://schemas.microsoft.com/office/drawing/2014/main" id="{0B0D1B6E-3167-E50E-144B-2E626876849A}"/>
              </a:ext>
            </a:extLst>
          </p:cNvPr>
          <p:cNvSpPr txBox="1"/>
          <p:nvPr/>
        </p:nvSpPr>
        <p:spPr>
          <a:xfrm>
            <a:off x="664837" y="2261937"/>
            <a:ext cx="9661358" cy="3416320"/>
          </a:xfrm>
          <a:prstGeom prst="rect">
            <a:avLst/>
          </a:prstGeom>
          <a:noFill/>
        </p:spPr>
        <p:txBody>
          <a:bodyPr wrap="square" rtlCol="0">
            <a:spAutoFit/>
          </a:bodyPr>
          <a:lstStyle/>
          <a:p>
            <a:r>
              <a:rPr lang="en-US" dirty="0"/>
              <a:t>An objective is an aim or target to work towards. All businesses should have objectives, They help to make a business successful – although setting an objective does not ‘guarantee success’!</a:t>
            </a:r>
          </a:p>
          <a:p>
            <a:endParaRPr lang="en-US" dirty="0"/>
          </a:p>
          <a:p>
            <a:r>
              <a:rPr lang="en-US" dirty="0"/>
              <a:t>The benefits of setting objectives are:</a:t>
            </a:r>
          </a:p>
          <a:p>
            <a:endParaRPr lang="en-US" dirty="0"/>
          </a:p>
          <a:p>
            <a:pPr marL="285750" indent="-285750">
              <a:buFont typeface="Arial" panose="020B0604020202020204" pitchFamily="34" charset="0"/>
              <a:buChar char="•"/>
            </a:pPr>
            <a:r>
              <a:rPr lang="en-US" dirty="0"/>
              <a:t>The give workers and managers a clear target to work towards and this helps motivates people.</a:t>
            </a:r>
          </a:p>
          <a:p>
            <a:pPr marL="285750" indent="-285750">
              <a:buFont typeface="Arial" panose="020B0604020202020204" pitchFamily="34" charset="0"/>
              <a:buChar char="•"/>
            </a:pPr>
            <a:r>
              <a:rPr lang="en-US" dirty="0"/>
              <a:t>Taking decisions will be focused on: ‘Will it help achieve our objectives?’</a:t>
            </a:r>
          </a:p>
          <a:p>
            <a:pPr marL="285750" indent="-285750">
              <a:buFont typeface="Arial" panose="020B0604020202020204" pitchFamily="34" charset="0"/>
              <a:buChar char="•"/>
            </a:pPr>
            <a:r>
              <a:rPr lang="en-US" dirty="0"/>
              <a:t>Clear and measurable objectives help unite the whole business towards the same goal.</a:t>
            </a:r>
          </a:p>
          <a:p>
            <a:pPr marL="285750" indent="-285750">
              <a:buFont typeface="Arial" panose="020B0604020202020204" pitchFamily="34" charset="0"/>
              <a:buChar char="•"/>
            </a:pPr>
            <a:r>
              <a:rPr lang="en-US" dirty="0"/>
              <a:t>Business managers can compare how the business has performed with their objectives – to see if they have been successful or not.</a:t>
            </a:r>
          </a:p>
        </p:txBody>
      </p:sp>
    </p:spTree>
    <p:extLst>
      <p:ext uri="{BB962C8B-B14F-4D97-AF65-F5344CB8AC3E}">
        <p14:creationId xmlns:p14="http://schemas.microsoft.com/office/powerpoint/2010/main" val="251535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9B5D3893-8803-B352-4267-235A3DB8FE37}"/>
              </a:ext>
            </a:extLst>
          </p:cNvPr>
          <p:cNvSpPr txBox="1"/>
          <p:nvPr/>
        </p:nvSpPr>
        <p:spPr>
          <a:xfrm>
            <a:off x="680321" y="753228"/>
            <a:ext cx="4136123"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dirty="0">
                <a:solidFill>
                  <a:schemeClr val="bg1"/>
                </a:solidFill>
                <a:latin typeface="+mj-lt"/>
                <a:ea typeface="+mj-ea"/>
                <a:cs typeface="+mj-cs"/>
              </a:rPr>
              <a:t>Objectives</a:t>
            </a:r>
          </a:p>
        </p:txBody>
      </p:sp>
      <p:pic>
        <p:nvPicPr>
          <p:cNvPr id="26" name="Picture 25">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TextBox 2">
            <a:extLst>
              <a:ext uri="{FF2B5EF4-FFF2-40B4-BE49-F238E27FC236}">
                <a16:creationId xmlns:a16="http://schemas.microsoft.com/office/drawing/2014/main" id="{283155A8-3D54-3A11-0580-578BDCBFCBBB}"/>
              </a:ext>
            </a:extLst>
          </p:cNvPr>
          <p:cNvSpPr txBox="1"/>
          <p:nvPr/>
        </p:nvSpPr>
        <p:spPr>
          <a:xfrm>
            <a:off x="680321" y="2336873"/>
            <a:ext cx="4136123"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dirty="0"/>
              <a:t>There are six main business objectives:</a:t>
            </a:r>
            <a:endParaRPr lang="en-US"/>
          </a:p>
          <a:p>
            <a:pPr indent="-228600" defTabSz="914400">
              <a:lnSpc>
                <a:spcPct val="90000"/>
              </a:lnSpc>
              <a:spcAft>
                <a:spcPts val="600"/>
              </a:spcAft>
              <a:buFont typeface="Arial" panose="020B0604020202020204" pitchFamily="34" charset="0"/>
              <a:buChar char="•"/>
            </a:pPr>
            <a:endParaRPr lang="en-US"/>
          </a:p>
          <a:p>
            <a:pPr marL="285750" indent="-228600" defTabSz="914400">
              <a:lnSpc>
                <a:spcPct val="90000"/>
              </a:lnSpc>
              <a:spcAft>
                <a:spcPts val="600"/>
              </a:spcAft>
              <a:buFont typeface="Arial" panose="020B0604020202020204" pitchFamily="34" charset="0"/>
              <a:buChar char="•"/>
            </a:pPr>
            <a:r>
              <a:rPr lang="en-US" dirty="0"/>
              <a:t>Business survival</a:t>
            </a:r>
            <a:endParaRPr lang="en-US"/>
          </a:p>
          <a:p>
            <a:pPr marL="285750" indent="-228600" defTabSz="914400">
              <a:lnSpc>
                <a:spcPct val="90000"/>
              </a:lnSpc>
              <a:spcAft>
                <a:spcPts val="600"/>
              </a:spcAft>
              <a:buFont typeface="Arial" panose="020B0604020202020204" pitchFamily="34" charset="0"/>
              <a:buChar char="•"/>
            </a:pPr>
            <a:r>
              <a:rPr lang="en-US" dirty="0"/>
              <a:t>Profit</a:t>
            </a:r>
            <a:endParaRPr lang="en-US"/>
          </a:p>
          <a:p>
            <a:pPr marL="285750" indent="-228600" defTabSz="914400">
              <a:lnSpc>
                <a:spcPct val="90000"/>
              </a:lnSpc>
              <a:spcAft>
                <a:spcPts val="600"/>
              </a:spcAft>
              <a:buFont typeface="Arial" panose="020B0604020202020204" pitchFamily="34" charset="0"/>
              <a:buChar char="•"/>
            </a:pPr>
            <a:r>
              <a:rPr lang="en-US" dirty="0"/>
              <a:t>Returns to shareholders</a:t>
            </a:r>
            <a:endParaRPr lang="en-US"/>
          </a:p>
          <a:p>
            <a:pPr marL="285750" indent="-228600" defTabSz="914400">
              <a:lnSpc>
                <a:spcPct val="90000"/>
              </a:lnSpc>
              <a:spcAft>
                <a:spcPts val="600"/>
              </a:spcAft>
              <a:buFont typeface="Arial" panose="020B0604020202020204" pitchFamily="34" charset="0"/>
              <a:buChar char="•"/>
            </a:pPr>
            <a:r>
              <a:rPr lang="en-US" dirty="0"/>
              <a:t>Growth of the business</a:t>
            </a:r>
            <a:endParaRPr lang="en-US"/>
          </a:p>
          <a:p>
            <a:pPr marL="285750" indent="-228600" defTabSz="914400">
              <a:lnSpc>
                <a:spcPct val="90000"/>
              </a:lnSpc>
              <a:spcAft>
                <a:spcPts val="600"/>
              </a:spcAft>
              <a:buFont typeface="Arial" panose="020B0604020202020204" pitchFamily="34" charset="0"/>
              <a:buChar char="•"/>
            </a:pPr>
            <a:r>
              <a:rPr lang="en-US" dirty="0"/>
              <a:t>Market share</a:t>
            </a:r>
            <a:endParaRPr lang="en-US"/>
          </a:p>
          <a:p>
            <a:pPr marL="285750" indent="-228600" defTabSz="914400">
              <a:lnSpc>
                <a:spcPct val="90000"/>
              </a:lnSpc>
              <a:spcAft>
                <a:spcPts val="600"/>
              </a:spcAft>
              <a:buFont typeface="Arial" panose="020B0604020202020204" pitchFamily="34" charset="0"/>
              <a:buChar char="•"/>
            </a:pPr>
            <a:r>
              <a:rPr lang="en-US" dirty="0"/>
              <a:t>Service to the community</a:t>
            </a:r>
            <a:endParaRPr lang="en-US"/>
          </a:p>
        </p:txBody>
      </p:sp>
      <p:pic>
        <p:nvPicPr>
          <p:cNvPr id="5" name="Graphic 4" descr="Bar graph with upward trend with solid fill">
            <a:extLst>
              <a:ext uri="{FF2B5EF4-FFF2-40B4-BE49-F238E27FC236}">
                <a16:creationId xmlns:a16="http://schemas.microsoft.com/office/drawing/2014/main" id="{4CC7AA51-96A2-FACF-1ACC-C7A2AD0305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3497" y="609600"/>
            <a:ext cx="5608320" cy="560832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3464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21">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875660DC-0B94-228B-200C-59DCAD2306E4}"/>
              </a:ext>
            </a:extLst>
          </p:cNvPr>
          <p:cNvSpPr txBox="1"/>
          <p:nvPr/>
        </p:nvSpPr>
        <p:spPr>
          <a:xfrm>
            <a:off x="680321" y="753228"/>
            <a:ext cx="4136123"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dirty="0">
                <a:solidFill>
                  <a:schemeClr val="bg1"/>
                </a:solidFill>
                <a:latin typeface="+mj-lt"/>
                <a:ea typeface="+mj-ea"/>
                <a:cs typeface="+mj-cs"/>
              </a:rPr>
              <a:t>Survival</a:t>
            </a:r>
          </a:p>
        </p:txBody>
      </p:sp>
      <p:pic>
        <p:nvPicPr>
          <p:cNvPr id="30" name="Picture 29">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Box 3">
            <a:extLst>
              <a:ext uri="{FF2B5EF4-FFF2-40B4-BE49-F238E27FC236}">
                <a16:creationId xmlns:a16="http://schemas.microsoft.com/office/drawing/2014/main" id="{0D3E766D-E976-890B-0DB8-E21AD3DA2EEE}"/>
              </a:ext>
            </a:extLst>
          </p:cNvPr>
          <p:cNvSpPr txBox="1"/>
          <p:nvPr/>
        </p:nvSpPr>
        <p:spPr>
          <a:xfrm>
            <a:off x="680321" y="2336873"/>
            <a:ext cx="3656289"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400"/>
              <a:t>Approximately 1/3 of new businesses fail.</a:t>
            </a:r>
          </a:p>
          <a:p>
            <a:pPr indent="-228600" defTabSz="914400">
              <a:lnSpc>
                <a:spcPct val="90000"/>
              </a:lnSpc>
              <a:spcAft>
                <a:spcPts val="600"/>
              </a:spcAft>
              <a:buFont typeface="Arial" panose="020B0604020202020204" pitchFamily="34" charset="0"/>
              <a:buChar char="•"/>
            </a:pPr>
            <a:endParaRPr lang="en-US" sz="1400"/>
          </a:p>
          <a:p>
            <a:pPr indent="-228600" defTabSz="914400">
              <a:lnSpc>
                <a:spcPct val="90000"/>
              </a:lnSpc>
              <a:spcAft>
                <a:spcPts val="600"/>
              </a:spcAft>
              <a:buFont typeface="Arial" panose="020B0604020202020204" pitchFamily="34" charset="0"/>
              <a:buChar char="•"/>
            </a:pPr>
            <a:r>
              <a:rPr lang="en-US" sz="1400"/>
              <a:t>When a business first starts, they will be more concerned with survival than anything else. Businesses will do things that will help to make sure that customers want to come to them and then stay with them.</a:t>
            </a:r>
          </a:p>
        </p:txBody>
      </p:sp>
      <p:pic>
        <p:nvPicPr>
          <p:cNvPr id="6" name="Picture 5" descr="A person holding a sign&#10;&#10;Description automatically generated with medium confidence">
            <a:extLst>
              <a:ext uri="{FF2B5EF4-FFF2-40B4-BE49-F238E27FC236}">
                <a16:creationId xmlns:a16="http://schemas.microsoft.com/office/drawing/2014/main" id="{8A02DBFC-9993-E823-D6DA-D9DA6E23E8A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76090" y="1234682"/>
            <a:ext cx="6269479" cy="438863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3114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EDC97B4-0EE9-FEDB-7F27-49B05548D1F8}"/>
              </a:ext>
            </a:extLst>
          </p:cNvPr>
          <p:cNvSpPr txBox="1"/>
          <p:nvPr/>
        </p:nvSpPr>
        <p:spPr>
          <a:xfrm>
            <a:off x="680321" y="753228"/>
            <a:ext cx="4136123"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b="1" dirty="0">
                <a:solidFill>
                  <a:schemeClr val="bg1"/>
                </a:solidFill>
                <a:latin typeface="+mj-lt"/>
                <a:ea typeface="+mj-ea"/>
                <a:cs typeface="+mj-cs"/>
              </a:rPr>
              <a:t>Profit</a:t>
            </a:r>
          </a:p>
        </p:txBody>
      </p:sp>
      <p:pic>
        <p:nvPicPr>
          <p:cNvPr id="27" name="Picture 2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TextBox 2">
            <a:extLst>
              <a:ext uri="{FF2B5EF4-FFF2-40B4-BE49-F238E27FC236}">
                <a16:creationId xmlns:a16="http://schemas.microsoft.com/office/drawing/2014/main" id="{7FBC2B70-CB67-7848-6CE5-4A58A5FA9B53}"/>
              </a:ext>
            </a:extLst>
          </p:cNvPr>
          <p:cNvSpPr txBox="1"/>
          <p:nvPr/>
        </p:nvSpPr>
        <p:spPr>
          <a:xfrm>
            <a:off x="345767" y="3154349"/>
            <a:ext cx="4136123"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500" dirty="0"/>
              <a:t>When a business is owned by private individuals rather than the government it is a usually the case that the business is operated with the aim of making a profit. The owners will each take a share of these profits. Profits are needed to:</a:t>
            </a:r>
          </a:p>
          <a:p>
            <a:pPr indent="-228600" defTabSz="914400">
              <a:lnSpc>
                <a:spcPct val="90000"/>
              </a:lnSpc>
              <a:spcAft>
                <a:spcPts val="600"/>
              </a:spcAft>
              <a:buFont typeface="Arial" panose="020B0604020202020204" pitchFamily="34" charset="0"/>
              <a:buChar char="•"/>
            </a:pPr>
            <a:endParaRPr lang="en-US" sz="1500" dirty="0"/>
          </a:p>
          <a:p>
            <a:pPr marL="285750" indent="-228600" defTabSz="914400">
              <a:lnSpc>
                <a:spcPct val="90000"/>
              </a:lnSpc>
              <a:spcAft>
                <a:spcPts val="600"/>
              </a:spcAft>
              <a:buFont typeface="Arial" panose="020B0604020202020204" pitchFamily="34" charset="0"/>
              <a:buChar char="•"/>
            </a:pPr>
            <a:r>
              <a:rPr lang="en-US" sz="1500" b="1" i="1" u="sng" dirty="0"/>
              <a:t>Pay a return to the owners </a:t>
            </a:r>
            <a:r>
              <a:rPr lang="en-US" sz="1500" dirty="0"/>
              <a:t>of the business for the capital invested and the risk taken.</a:t>
            </a:r>
          </a:p>
          <a:p>
            <a:pPr marL="285750" indent="-228600" defTabSz="914400">
              <a:lnSpc>
                <a:spcPct val="90000"/>
              </a:lnSpc>
              <a:spcAft>
                <a:spcPts val="600"/>
              </a:spcAft>
              <a:buFont typeface="Arial" panose="020B0604020202020204" pitchFamily="34" charset="0"/>
              <a:buChar char="•"/>
            </a:pPr>
            <a:r>
              <a:rPr lang="en-US" sz="1500" b="1" i="1" u="sng" dirty="0"/>
              <a:t>Provide finance for further investmen</a:t>
            </a:r>
            <a:r>
              <a:rPr lang="en-US" sz="1500" dirty="0"/>
              <a:t>t to the business.</a:t>
            </a:r>
          </a:p>
          <a:p>
            <a:pPr indent="-228600" defTabSz="914400">
              <a:lnSpc>
                <a:spcPct val="90000"/>
              </a:lnSpc>
              <a:spcAft>
                <a:spcPts val="600"/>
              </a:spcAft>
              <a:buFont typeface="Arial" panose="020B0604020202020204" pitchFamily="34" charset="0"/>
              <a:buChar char="•"/>
            </a:pPr>
            <a:endParaRPr lang="en-US" sz="1500" dirty="0"/>
          </a:p>
          <a:p>
            <a:pPr indent="-228600" defTabSz="914400">
              <a:lnSpc>
                <a:spcPct val="90000"/>
              </a:lnSpc>
              <a:spcAft>
                <a:spcPts val="600"/>
              </a:spcAft>
              <a:buFont typeface="Arial" panose="020B0604020202020204" pitchFamily="34" charset="0"/>
              <a:buChar char="•"/>
            </a:pPr>
            <a:r>
              <a:rPr lang="en-US" sz="1500" dirty="0"/>
              <a:t>Without any profit the owners are likely to close the business.</a:t>
            </a:r>
          </a:p>
        </p:txBody>
      </p:sp>
      <p:pic>
        <p:nvPicPr>
          <p:cNvPr id="5" name="Picture 4" descr="Icon&#10;&#10;Description automatically generated">
            <a:extLst>
              <a:ext uri="{FF2B5EF4-FFF2-40B4-BE49-F238E27FC236}">
                <a16:creationId xmlns:a16="http://schemas.microsoft.com/office/drawing/2014/main" id="{645D53BD-BF43-155A-B212-499C5540AFE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76090" y="1050085"/>
            <a:ext cx="6303134" cy="4727350"/>
          </a:xfrm>
          <a:prstGeom prst="rect">
            <a:avLst/>
          </a:prstGeom>
          <a:ln>
            <a:noFill/>
          </a:ln>
          <a:effectLst>
            <a:outerShdw blurRad="76200" dist="63500" dir="5040000" algn="tl" rotWithShape="0">
              <a:srgbClr val="000000">
                <a:alpha val="41000"/>
              </a:srgbClr>
            </a:outerShdw>
          </a:effectLst>
        </p:spPr>
      </p:pic>
      <p:sp>
        <p:nvSpPr>
          <p:cNvPr id="7" name="TextBox 6">
            <a:extLst>
              <a:ext uri="{FF2B5EF4-FFF2-40B4-BE49-F238E27FC236}">
                <a16:creationId xmlns:a16="http://schemas.microsoft.com/office/drawing/2014/main" id="{2AB778EA-5AD1-9E7E-1BF5-39F9C826A1FA}"/>
              </a:ext>
            </a:extLst>
          </p:cNvPr>
          <p:cNvSpPr txBox="1"/>
          <p:nvPr/>
        </p:nvSpPr>
        <p:spPr>
          <a:xfrm>
            <a:off x="569984" y="2070134"/>
            <a:ext cx="3687691" cy="923330"/>
          </a:xfrm>
          <a:prstGeom prst="rect">
            <a:avLst/>
          </a:prstGeom>
          <a:noFill/>
          <a:ln>
            <a:solidFill>
              <a:schemeClr val="tx1"/>
            </a:solidFill>
          </a:ln>
        </p:spPr>
        <p:txBody>
          <a:bodyPr wrap="square" rtlCol="0">
            <a:spAutoFit/>
          </a:bodyPr>
          <a:lstStyle/>
          <a:p>
            <a:r>
              <a:rPr lang="en-US" dirty="0"/>
              <a:t>Profit </a:t>
            </a:r>
          </a:p>
          <a:p>
            <a:r>
              <a:rPr lang="en-US" dirty="0"/>
              <a:t>= total income of the business (sales revenue) – total costs</a:t>
            </a:r>
          </a:p>
        </p:txBody>
      </p:sp>
    </p:spTree>
    <p:extLst>
      <p:ext uri="{BB962C8B-B14F-4D97-AF65-F5344CB8AC3E}">
        <p14:creationId xmlns:p14="http://schemas.microsoft.com/office/powerpoint/2010/main" val="237604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3"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6"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2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0" name="Rectangle 2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05334631-CF57-ECFC-7ABB-1743C429349F}"/>
              </a:ext>
            </a:extLst>
          </p:cNvPr>
          <p:cNvSpPr txBox="1"/>
          <p:nvPr/>
        </p:nvSpPr>
        <p:spPr>
          <a:xfrm>
            <a:off x="680321" y="753228"/>
            <a:ext cx="4136123"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lnSpc>
                <a:spcPct val="90000"/>
              </a:lnSpc>
              <a:spcBef>
                <a:spcPct val="0"/>
              </a:spcBef>
              <a:spcAft>
                <a:spcPts val="600"/>
              </a:spcAft>
            </a:pPr>
            <a:r>
              <a:rPr lang="en-US" sz="3200" b="1" dirty="0">
                <a:solidFill>
                  <a:schemeClr val="bg1"/>
                </a:solidFill>
                <a:latin typeface="+mj-lt"/>
                <a:ea typeface="+mj-ea"/>
                <a:cs typeface="+mj-cs"/>
              </a:rPr>
              <a:t>Returns to shareholders</a:t>
            </a:r>
          </a:p>
        </p:txBody>
      </p:sp>
      <p:pic>
        <p:nvPicPr>
          <p:cNvPr id="42" name="Picture 2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TextBox 2">
            <a:extLst>
              <a:ext uri="{FF2B5EF4-FFF2-40B4-BE49-F238E27FC236}">
                <a16:creationId xmlns:a16="http://schemas.microsoft.com/office/drawing/2014/main" id="{DA4A8805-8F0F-52E1-4D21-1EB9A457D82C}"/>
              </a:ext>
            </a:extLst>
          </p:cNvPr>
          <p:cNvSpPr txBox="1"/>
          <p:nvPr/>
        </p:nvSpPr>
        <p:spPr>
          <a:xfrm>
            <a:off x="680321" y="2336873"/>
            <a:ext cx="3656289"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300" dirty="0"/>
              <a:t>Shareholders are the owners of limited companies – those that sells shares. The managers of companies will often set the objective of ‘increasing returns to shareholders’. This means to make more profit to give back to the shareholders.</a:t>
            </a:r>
          </a:p>
          <a:p>
            <a:pPr indent="-228600" defTabSz="914400">
              <a:lnSpc>
                <a:spcPct val="90000"/>
              </a:lnSpc>
              <a:spcAft>
                <a:spcPts val="600"/>
              </a:spcAft>
              <a:buFont typeface="Arial" panose="020B0604020202020204" pitchFamily="34" charset="0"/>
              <a:buChar char="•"/>
            </a:pPr>
            <a:endParaRPr lang="en-US" sz="1300" dirty="0"/>
          </a:p>
          <a:p>
            <a:pPr indent="-228600" defTabSz="914400">
              <a:lnSpc>
                <a:spcPct val="90000"/>
              </a:lnSpc>
              <a:spcAft>
                <a:spcPts val="600"/>
              </a:spcAft>
              <a:buFont typeface="Arial" panose="020B0604020202020204" pitchFamily="34" charset="0"/>
              <a:buChar char="•"/>
            </a:pPr>
            <a:r>
              <a:rPr lang="en-US" sz="1300" dirty="0"/>
              <a:t>Returns to shareholders are increased in two ways:</a:t>
            </a:r>
          </a:p>
          <a:p>
            <a:pPr indent="-228600" defTabSz="914400">
              <a:lnSpc>
                <a:spcPct val="90000"/>
              </a:lnSpc>
              <a:spcAft>
                <a:spcPts val="600"/>
              </a:spcAft>
              <a:buFont typeface="Arial" panose="020B0604020202020204" pitchFamily="34" charset="0"/>
              <a:buChar char="•"/>
            </a:pPr>
            <a:endParaRPr lang="en-US" sz="1300" dirty="0"/>
          </a:p>
          <a:p>
            <a:pPr marL="285750" indent="-228600" defTabSz="914400">
              <a:lnSpc>
                <a:spcPct val="90000"/>
              </a:lnSpc>
              <a:spcAft>
                <a:spcPts val="600"/>
              </a:spcAft>
              <a:buFont typeface="Arial" panose="020B0604020202020204" pitchFamily="34" charset="0"/>
              <a:buChar char="•"/>
            </a:pPr>
            <a:r>
              <a:rPr lang="en-US" sz="1300" b="1" i="1" u="sng" dirty="0"/>
              <a:t>Increasing profit </a:t>
            </a:r>
            <a:r>
              <a:rPr lang="en-US" sz="1300" dirty="0"/>
              <a:t>and the share of profit paid to shareholders as dividends.</a:t>
            </a:r>
          </a:p>
          <a:p>
            <a:pPr marL="285750" indent="-228600" defTabSz="914400">
              <a:lnSpc>
                <a:spcPct val="90000"/>
              </a:lnSpc>
              <a:spcAft>
                <a:spcPts val="600"/>
              </a:spcAft>
              <a:buFont typeface="Arial" panose="020B0604020202020204" pitchFamily="34" charset="0"/>
              <a:buChar char="•"/>
            </a:pPr>
            <a:r>
              <a:rPr lang="en-US" sz="1300" b="1" i="1" u="sng" dirty="0"/>
              <a:t>Increasing share price </a:t>
            </a:r>
            <a:r>
              <a:rPr lang="en-US" sz="1300" dirty="0"/>
              <a:t>– manager can try to achieve this not just by making profits but by putting plans in place that give the business a good chance of growth and higher profits in the future.</a:t>
            </a:r>
          </a:p>
        </p:txBody>
      </p:sp>
      <p:pic>
        <p:nvPicPr>
          <p:cNvPr id="5" name="Picture 4" descr="A close-up of some coins&#10;&#10;Description automatically generated with medium confidence">
            <a:extLst>
              <a:ext uri="{FF2B5EF4-FFF2-40B4-BE49-F238E27FC236}">
                <a16:creationId xmlns:a16="http://schemas.microsoft.com/office/drawing/2014/main" id="{EE92128F-7C51-6DD2-E993-C452F2876FB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76090" y="1783262"/>
            <a:ext cx="6269479" cy="329147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2794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9" name="Picture 38">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1" name="Rectangle 40">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AD97862-6236-75C1-F4D6-A456F6E65A63}"/>
              </a:ext>
            </a:extLst>
          </p:cNvPr>
          <p:cNvSpPr txBox="1"/>
          <p:nvPr/>
        </p:nvSpPr>
        <p:spPr>
          <a:xfrm>
            <a:off x="680321" y="753228"/>
            <a:ext cx="9613861" cy="108093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lnSpc>
                <a:spcPct val="90000"/>
              </a:lnSpc>
              <a:spcBef>
                <a:spcPct val="0"/>
              </a:spcBef>
              <a:spcAft>
                <a:spcPts val="600"/>
              </a:spcAft>
            </a:pPr>
            <a:r>
              <a:rPr lang="en-US" sz="4400" b="1" dirty="0">
                <a:solidFill>
                  <a:schemeClr val="bg1"/>
                </a:solidFill>
                <a:latin typeface="+mj-lt"/>
                <a:ea typeface="+mj-ea"/>
                <a:cs typeface="+mj-cs"/>
              </a:rPr>
              <a:t>Growth</a:t>
            </a:r>
          </a:p>
        </p:txBody>
      </p:sp>
      <p:sp>
        <p:nvSpPr>
          <p:cNvPr id="3" name="TextBox 2">
            <a:extLst>
              <a:ext uri="{FF2B5EF4-FFF2-40B4-BE49-F238E27FC236}">
                <a16:creationId xmlns:a16="http://schemas.microsoft.com/office/drawing/2014/main" id="{FF242BCC-42B1-370D-E1BF-47F87B374025}"/>
              </a:ext>
            </a:extLst>
          </p:cNvPr>
          <p:cNvSpPr txBox="1"/>
          <p:nvPr/>
        </p:nvSpPr>
        <p:spPr>
          <a:xfrm>
            <a:off x="680322" y="2336873"/>
            <a:ext cx="4931045"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100"/>
              <a:t>The owners and managers of a business may aim for growth in he size of the business – usually measured by value of sales or output – for a number of reasons:</a:t>
            </a:r>
          </a:p>
          <a:p>
            <a:pPr indent="-228600" defTabSz="914400">
              <a:lnSpc>
                <a:spcPct val="90000"/>
              </a:lnSpc>
              <a:spcAft>
                <a:spcPts val="600"/>
              </a:spcAft>
              <a:buFont typeface="Arial" panose="020B0604020202020204" pitchFamily="34" charset="0"/>
              <a:buChar char="•"/>
            </a:pPr>
            <a:endParaRPr lang="en-US" sz="1100"/>
          </a:p>
          <a:p>
            <a:pPr marL="285750" indent="-228600" defTabSz="914400">
              <a:lnSpc>
                <a:spcPct val="90000"/>
              </a:lnSpc>
              <a:spcAft>
                <a:spcPts val="600"/>
              </a:spcAft>
              <a:buFont typeface="Arial" panose="020B0604020202020204" pitchFamily="34" charset="0"/>
              <a:buChar char="•"/>
            </a:pPr>
            <a:r>
              <a:rPr lang="en-US" sz="1100"/>
              <a:t>To make the jobs more secure if the business is larger.</a:t>
            </a:r>
          </a:p>
          <a:p>
            <a:pPr marL="285750" indent="-228600" defTabSz="914400">
              <a:lnSpc>
                <a:spcPct val="90000"/>
              </a:lnSpc>
              <a:spcAft>
                <a:spcPts val="600"/>
              </a:spcAft>
              <a:buFont typeface="Arial" panose="020B0604020202020204" pitchFamily="34" charset="0"/>
              <a:buChar char="•"/>
            </a:pPr>
            <a:r>
              <a:rPr lang="en-US" sz="1100"/>
              <a:t>To increased the salaries and status of managers as the business expands.</a:t>
            </a:r>
          </a:p>
          <a:p>
            <a:pPr marL="285750" indent="-228600" defTabSz="914400">
              <a:lnSpc>
                <a:spcPct val="90000"/>
              </a:lnSpc>
              <a:spcAft>
                <a:spcPts val="600"/>
              </a:spcAft>
              <a:buFont typeface="Arial" panose="020B0604020202020204" pitchFamily="34" charset="0"/>
              <a:buChar char="•"/>
            </a:pPr>
            <a:r>
              <a:rPr lang="en-US" sz="1100"/>
              <a:t>To open up new possibilities and help to spread the risks of the business by moving into new products and new markets.</a:t>
            </a:r>
          </a:p>
          <a:p>
            <a:pPr marL="285750" indent="-228600" defTabSz="914400">
              <a:lnSpc>
                <a:spcPct val="90000"/>
              </a:lnSpc>
              <a:spcAft>
                <a:spcPts val="600"/>
              </a:spcAft>
              <a:buFont typeface="Arial" panose="020B0604020202020204" pitchFamily="34" charset="0"/>
              <a:buChar char="•"/>
            </a:pPr>
            <a:r>
              <a:rPr lang="en-US" sz="1100"/>
              <a:t>To obtain a higher market share from growth in sales.</a:t>
            </a:r>
          </a:p>
          <a:p>
            <a:pPr marL="285750" indent="-228600" defTabSz="914400">
              <a:lnSpc>
                <a:spcPct val="90000"/>
              </a:lnSpc>
              <a:spcAft>
                <a:spcPts val="600"/>
              </a:spcAft>
              <a:buFont typeface="Arial" panose="020B0604020202020204" pitchFamily="34" charset="0"/>
              <a:buChar char="•"/>
            </a:pPr>
            <a:r>
              <a:rPr lang="en-US" sz="1100"/>
              <a:t>To obtain cost advantages, called economies of scale, from business expansion.</a:t>
            </a:r>
          </a:p>
          <a:p>
            <a:pPr indent="-228600" defTabSz="914400">
              <a:lnSpc>
                <a:spcPct val="90000"/>
              </a:lnSpc>
              <a:spcAft>
                <a:spcPts val="600"/>
              </a:spcAft>
              <a:buFont typeface="Arial" panose="020B0604020202020204" pitchFamily="34" charset="0"/>
              <a:buChar char="•"/>
            </a:pPr>
            <a:endParaRPr lang="en-US" sz="1100"/>
          </a:p>
          <a:p>
            <a:pPr indent="-228600" defTabSz="914400">
              <a:lnSpc>
                <a:spcPct val="90000"/>
              </a:lnSpc>
              <a:spcAft>
                <a:spcPts val="600"/>
              </a:spcAft>
              <a:buFont typeface="Arial" panose="020B0604020202020204" pitchFamily="34" charset="0"/>
              <a:buChar char="•"/>
            </a:pPr>
            <a:r>
              <a:rPr lang="en-US" sz="1100"/>
              <a:t>Growth will only be achieved if the businesses customers are satisfied with the products and services being provided. For this reason it might be important to put meeting customers’ needs as a very high priority.</a:t>
            </a:r>
          </a:p>
        </p:txBody>
      </p:sp>
      <p:pic>
        <p:nvPicPr>
          <p:cNvPr id="8" name="Picture 7">
            <a:extLst>
              <a:ext uri="{FF2B5EF4-FFF2-40B4-BE49-F238E27FC236}">
                <a16:creationId xmlns:a16="http://schemas.microsoft.com/office/drawing/2014/main" id="{75A7FA73-796B-427D-4806-79B500A80BE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95999" y="2561913"/>
            <a:ext cx="4198182" cy="314863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14547042"/>
      </p:ext>
    </p:extLst>
  </p:cSld>
  <p:clrMapOvr>
    <a:masterClrMapping/>
  </p:clrMapOvr>
</p:sld>
</file>

<file path=ppt/theme/theme1.xml><?xml version="1.0" encoding="utf-8"?>
<a:theme xmlns:a="http://schemas.openxmlformats.org/drawingml/2006/main" name="Berli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{704634EB-AAF2-2445-A89E-E00150C98114}tf10001057</Template>
  <TotalTime>136</TotalTime>
  <Words>1272</Words>
  <Application>Microsoft Macintosh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Stakeholders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Stakeholders and Objectives</dc:title>
  <dc:creator>Melanie Wright</dc:creator>
  <cp:lastModifiedBy>Melanie Wright</cp:lastModifiedBy>
  <cp:revision>22</cp:revision>
  <dcterms:created xsi:type="dcterms:W3CDTF">2022-09-11T18:39:54Z</dcterms:created>
  <dcterms:modified xsi:type="dcterms:W3CDTF">2022-09-11T20:56:36Z</dcterms:modified>
</cp:coreProperties>
</file>