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Lst>
  <p:sldIdLst>
    <p:sldId id="256" r:id="rId2"/>
    <p:sldId id="257" r:id="rId3"/>
    <p:sldId id="261" r:id="rId4"/>
    <p:sldId id="258" r:id="rId5"/>
    <p:sldId id="262" r:id="rId6"/>
    <p:sldId id="263" r:id="rId7"/>
    <p:sldId id="259" r:id="rId8"/>
    <p:sldId id="264" r:id="rId9"/>
    <p:sldId id="265" r:id="rId10"/>
    <p:sldId id="266" r:id="rId11"/>
    <p:sldId id="267" r:id="rId12"/>
    <p:sldId id="268" r:id="rId13"/>
    <p:sldId id="269" r:id="rId14"/>
    <p:sldId id="260"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811"/>
  </p:normalViewPr>
  <p:slideViewPr>
    <p:cSldViewPr snapToGrid="0">
      <p:cViewPr varScale="1">
        <p:scale>
          <a:sx n="104" d="100"/>
          <a:sy n="104" d="100"/>
        </p:scale>
        <p:origin x="89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GB"/>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C5E9D61C-E4ED-014D-94CF-105624E5A2B2}" type="datetimeFigureOut">
              <a:rPr lang="en-US" smtClean="0"/>
              <a:t>11/17/22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FCF67886-DEE2-DA4F-A047-F29AF4493CB4}" type="slidenum">
              <a:rPr lang="en-US" smtClean="0"/>
              <a:t>‹#›</a:t>
            </a:fld>
            <a:endParaRPr lang="en-US"/>
          </a:p>
        </p:txBody>
      </p:sp>
    </p:spTree>
    <p:extLst>
      <p:ext uri="{BB962C8B-B14F-4D97-AF65-F5344CB8AC3E}">
        <p14:creationId xmlns:p14="http://schemas.microsoft.com/office/powerpoint/2010/main" val="2195332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5E9D61C-E4ED-014D-94CF-105624E5A2B2}" type="datetimeFigureOut">
              <a:rPr lang="en-US" smtClean="0"/>
              <a:t>11/17/22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FCF67886-DEE2-DA4F-A047-F29AF4493CB4}" type="slidenum">
              <a:rPr lang="en-US" smtClean="0"/>
              <a:t>‹#›</a:t>
            </a:fld>
            <a:endParaRPr lang="en-US"/>
          </a:p>
        </p:txBody>
      </p:sp>
    </p:spTree>
    <p:extLst>
      <p:ext uri="{BB962C8B-B14F-4D97-AF65-F5344CB8AC3E}">
        <p14:creationId xmlns:p14="http://schemas.microsoft.com/office/powerpoint/2010/main" val="1515292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5E9D61C-E4ED-014D-94CF-105624E5A2B2}" type="datetimeFigureOut">
              <a:rPr lang="en-US" smtClean="0"/>
              <a:t>11/17/22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FCF67886-DEE2-DA4F-A047-F29AF4493CB4}" type="slidenum">
              <a:rPr lang="en-US" smtClean="0"/>
              <a:t>‹#›</a:t>
            </a:fld>
            <a:endParaRPr lang="en-US"/>
          </a:p>
        </p:txBody>
      </p:sp>
    </p:spTree>
    <p:extLst>
      <p:ext uri="{BB962C8B-B14F-4D97-AF65-F5344CB8AC3E}">
        <p14:creationId xmlns:p14="http://schemas.microsoft.com/office/powerpoint/2010/main" val="4007201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GB"/>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5E9D61C-E4ED-014D-94CF-105624E5A2B2}" type="datetimeFigureOut">
              <a:rPr lang="en-US" smtClean="0"/>
              <a:t>11/17/22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FCF67886-DEE2-DA4F-A047-F29AF4493CB4}"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5572651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5E9D61C-E4ED-014D-94CF-105624E5A2B2}" type="datetimeFigureOut">
              <a:rPr lang="en-US" smtClean="0"/>
              <a:t>11/17/22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FCF67886-DEE2-DA4F-A047-F29AF4493CB4}" type="slidenum">
              <a:rPr lang="en-US" smtClean="0"/>
              <a:t>‹#›</a:t>
            </a:fld>
            <a:endParaRPr lang="en-US"/>
          </a:p>
        </p:txBody>
      </p:sp>
    </p:spTree>
    <p:extLst>
      <p:ext uri="{BB962C8B-B14F-4D97-AF65-F5344CB8AC3E}">
        <p14:creationId xmlns:p14="http://schemas.microsoft.com/office/powerpoint/2010/main" val="37586563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GB"/>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C5E9D61C-E4ED-014D-94CF-105624E5A2B2}" type="datetimeFigureOut">
              <a:rPr lang="en-US" smtClean="0"/>
              <a:t>11/17/22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F67886-DEE2-DA4F-A047-F29AF4493CB4}" type="slidenum">
              <a:rPr lang="en-US" smtClean="0"/>
              <a:t>‹#›</a:t>
            </a:fld>
            <a:endParaRPr lang="en-US"/>
          </a:p>
        </p:txBody>
      </p:sp>
    </p:spTree>
    <p:extLst>
      <p:ext uri="{BB962C8B-B14F-4D97-AF65-F5344CB8AC3E}">
        <p14:creationId xmlns:p14="http://schemas.microsoft.com/office/powerpoint/2010/main" val="6236289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GB"/>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C5E9D61C-E4ED-014D-94CF-105624E5A2B2}" type="datetimeFigureOut">
              <a:rPr lang="en-US" smtClean="0"/>
              <a:t>11/17/22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F67886-DEE2-DA4F-A047-F29AF4493CB4}" type="slidenum">
              <a:rPr lang="en-US" smtClean="0"/>
              <a:t>‹#›</a:t>
            </a:fld>
            <a:endParaRPr lang="en-US"/>
          </a:p>
        </p:txBody>
      </p:sp>
    </p:spTree>
    <p:extLst>
      <p:ext uri="{BB962C8B-B14F-4D97-AF65-F5344CB8AC3E}">
        <p14:creationId xmlns:p14="http://schemas.microsoft.com/office/powerpoint/2010/main" val="2629283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5E9D61C-E4ED-014D-94CF-105624E5A2B2}" type="datetimeFigureOut">
              <a:rPr lang="en-US" smtClean="0"/>
              <a:t>11/17/22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F67886-DEE2-DA4F-A047-F29AF4493CB4}" type="slidenum">
              <a:rPr lang="en-US" smtClean="0"/>
              <a:t>‹#›</a:t>
            </a:fld>
            <a:endParaRPr lang="en-US"/>
          </a:p>
        </p:txBody>
      </p:sp>
    </p:spTree>
    <p:extLst>
      <p:ext uri="{BB962C8B-B14F-4D97-AF65-F5344CB8AC3E}">
        <p14:creationId xmlns:p14="http://schemas.microsoft.com/office/powerpoint/2010/main" val="30356909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C5E9D61C-E4ED-014D-94CF-105624E5A2B2}" type="datetimeFigureOut">
              <a:rPr lang="en-US" smtClean="0"/>
              <a:t>11/17/22</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FCF67886-DEE2-DA4F-A047-F29AF4493CB4}" type="slidenum">
              <a:rPr lang="en-US" smtClean="0"/>
              <a:t>‹#›</a:t>
            </a:fld>
            <a:endParaRPr lang="en-US"/>
          </a:p>
        </p:txBody>
      </p:sp>
    </p:spTree>
    <p:extLst>
      <p:ext uri="{BB962C8B-B14F-4D97-AF65-F5344CB8AC3E}">
        <p14:creationId xmlns:p14="http://schemas.microsoft.com/office/powerpoint/2010/main" val="1619638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5E9D61C-E4ED-014D-94CF-105624E5A2B2}" type="datetimeFigureOut">
              <a:rPr lang="en-US" smtClean="0"/>
              <a:t>11/17/22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F67886-DEE2-DA4F-A047-F29AF4493CB4}" type="slidenum">
              <a:rPr lang="en-US" smtClean="0"/>
              <a:t>‹#›</a:t>
            </a:fld>
            <a:endParaRPr lang="en-US"/>
          </a:p>
        </p:txBody>
      </p:sp>
    </p:spTree>
    <p:extLst>
      <p:ext uri="{BB962C8B-B14F-4D97-AF65-F5344CB8AC3E}">
        <p14:creationId xmlns:p14="http://schemas.microsoft.com/office/powerpoint/2010/main" val="3043694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GB"/>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5E9D61C-E4ED-014D-94CF-105624E5A2B2}" type="datetimeFigureOut">
              <a:rPr lang="en-US" smtClean="0"/>
              <a:t>11/17/22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FCF67886-DEE2-DA4F-A047-F29AF4493CB4}" type="slidenum">
              <a:rPr lang="en-US" smtClean="0"/>
              <a:t>‹#›</a:t>
            </a:fld>
            <a:endParaRPr lang="en-US"/>
          </a:p>
        </p:txBody>
      </p:sp>
    </p:spTree>
    <p:extLst>
      <p:ext uri="{BB962C8B-B14F-4D97-AF65-F5344CB8AC3E}">
        <p14:creationId xmlns:p14="http://schemas.microsoft.com/office/powerpoint/2010/main" val="4208275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5E9D61C-E4ED-014D-94CF-105624E5A2B2}" type="datetimeFigureOut">
              <a:rPr lang="en-US" smtClean="0"/>
              <a:t>11/17/22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F67886-DEE2-DA4F-A047-F29AF4493CB4}" type="slidenum">
              <a:rPr lang="en-US" smtClean="0"/>
              <a:t>‹#›</a:t>
            </a:fld>
            <a:endParaRPr lang="en-US"/>
          </a:p>
        </p:txBody>
      </p:sp>
    </p:spTree>
    <p:extLst>
      <p:ext uri="{BB962C8B-B14F-4D97-AF65-F5344CB8AC3E}">
        <p14:creationId xmlns:p14="http://schemas.microsoft.com/office/powerpoint/2010/main" val="1511629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GB"/>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C5E9D61C-E4ED-014D-94CF-105624E5A2B2}" type="datetimeFigureOut">
              <a:rPr lang="en-US" smtClean="0"/>
              <a:t>11/17/22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F67886-DEE2-DA4F-A047-F29AF4493CB4}" type="slidenum">
              <a:rPr lang="en-US" smtClean="0"/>
              <a:t>‹#›</a:t>
            </a:fld>
            <a:endParaRPr lang="en-US"/>
          </a:p>
        </p:txBody>
      </p:sp>
    </p:spTree>
    <p:extLst>
      <p:ext uri="{BB962C8B-B14F-4D97-AF65-F5344CB8AC3E}">
        <p14:creationId xmlns:p14="http://schemas.microsoft.com/office/powerpoint/2010/main" val="500347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C5E9D61C-E4ED-014D-94CF-105624E5A2B2}" type="datetimeFigureOut">
              <a:rPr lang="en-US" smtClean="0"/>
              <a:t>11/17/22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F67886-DEE2-DA4F-A047-F29AF4493CB4}" type="slidenum">
              <a:rPr lang="en-US" smtClean="0"/>
              <a:t>‹#›</a:t>
            </a:fld>
            <a:endParaRPr lang="en-US"/>
          </a:p>
        </p:txBody>
      </p:sp>
    </p:spTree>
    <p:extLst>
      <p:ext uri="{BB962C8B-B14F-4D97-AF65-F5344CB8AC3E}">
        <p14:creationId xmlns:p14="http://schemas.microsoft.com/office/powerpoint/2010/main" val="668062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C5E9D61C-E4ED-014D-94CF-105624E5A2B2}" type="datetimeFigureOut">
              <a:rPr lang="en-US" smtClean="0"/>
              <a:t>11/17/22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F67886-DEE2-DA4F-A047-F29AF4493CB4}" type="slidenum">
              <a:rPr lang="en-US" smtClean="0"/>
              <a:t>‹#›</a:t>
            </a:fld>
            <a:endParaRPr lang="en-US"/>
          </a:p>
        </p:txBody>
      </p:sp>
    </p:spTree>
    <p:extLst>
      <p:ext uri="{BB962C8B-B14F-4D97-AF65-F5344CB8AC3E}">
        <p14:creationId xmlns:p14="http://schemas.microsoft.com/office/powerpoint/2010/main" val="3507920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GB"/>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5E9D61C-E4ED-014D-94CF-105624E5A2B2}" type="datetimeFigureOut">
              <a:rPr lang="en-US" smtClean="0"/>
              <a:t>11/17/22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F67886-DEE2-DA4F-A047-F29AF4493CB4}" type="slidenum">
              <a:rPr lang="en-US" smtClean="0"/>
              <a:t>‹#›</a:t>
            </a:fld>
            <a:endParaRPr lang="en-US"/>
          </a:p>
        </p:txBody>
      </p:sp>
    </p:spTree>
    <p:extLst>
      <p:ext uri="{BB962C8B-B14F-4D97-AF65-F5344CB8AC3E}">
        <p14:creationId xmlns:p14="http://schemas.microsoft.com/office/powerpoint/2010/main" val="2749208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GB"/>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5E9D61C-E4ED-014D-94CF-105624E5A2B2}" type="datetimeFigureOut">
              <a:rPr lang="en-US" smtClean="0"/>
              <a:t>11/17/22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F67886-DEE2-DA4F-A047-F29AF4493CB4}" type="slidenum">
              <a:rPr lang="en-US" smtClean="0"/>
              <a:t>‹#›</a:t>
            </a:fld>
            <a:endParaRPr lang="en-US"/>
          </a:p>
        </p:txBody>
      </p:sp>
    </p:spTree>
    <p:extLst>
      <p:ext uri="{BB962C8B-B14F-4D97-AF65-F5344CB8AC3E}">
        <p14:creationId xmlns:p14="http://schemas.microsoft.com/office/powerpoint/2010/main" val="627683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5E9D61C-E4ED-014D-94CF-105624E5A2B2}" type="datetimeFigureOut">
              <a:rPr lang="en-US" smtClean="0"/>
              <a:t>11/17/22</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FCF67886-DEE2-DA4F-A047-F29AF4493CB4}" type="slidenum">
              <a:rPr lang="en-US" smtClean="0"/>
              <a:t>‹#›</a:t>
            </a:fld>
            <a:endParaRPr lang="en-US"/>
          </a:p>
        </p:txBody>
      </p:sp>
    </p:spTree>
    <p:extLst>
      <p:ext uri="{BB962C8B-B14F-4D97-AF65-F5344CB8AC3E}">
        <p14:creationId xmlns:p14="http://schemas.microsoft.com/office/powerpoint/2010/main" val="2423347506"/>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844CA-5483-B7C0-8342-AEE886809A79}"/>
              </a:ext>
            </a:extLst>
          </p:cNvPr>
          <p:cNvSpPr>
            <a:spLocks noGrp="1"/>
          </p:cNvSpPr>
          <p:nvPr>
            <p:ph type="ctrTitle"/>
          </p:nvPr>
        </p:nvSpPr>
        <p:spPr/>
        <p:txBody>
          <a:bodyPr/>
          <a:lstStyle/>
          <a:p>
            <a:r>
              <a:rPr lang="en-US" b="1" dirty="0"/>
              <a:t>Other Business </a:t>
            </a:r>
            <a:r>
              <a:rPr lang="en-US" b="1" dirty="0" err="1"/>
              <a:t>Organisations</a:t>
            </a:r>
            <a:endParaRPr lang="en-US" b="1" dirty="0"/>
          </a:p>
        </p:txBody>
      </p:sp>
    </p:spTree>
    <p:extLst>
      <p:ext uri="{BB962C8B-B14F-4D97-AF65-F5344CB8AC3E}">
        <p14:creationId xmlns:p14="http://schemas.microsoft.com/office/powerpoint/2010/main" val="1481671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1B5-31CC-0ECD-A611-CE6CE908F40F}"/>
              </a:ext>
            </a:extLst>
          </p:cNvPr>
          <p:cNvSpPr txBox="1"/>
          <p:nvPr/>
        </p:nvSpPr>
        <p:spPr>
          <a:xfrm>
            <a:off x="1201479" y="1443841"/>
            <a:ext cx="8654903" cy="3970318"/>
          </a:xfrm>
          <a:prstGeom prst="rect">
            <a:avLst/>
          </a:prstGeom>
          <a:noFill/>
        </p:spPr>
        <p:txBody>
          <a:bodyPr wrap="square" rtlCol="0">
            <a:spAutoFit/>
          </a:bodyPr>
          <a:lstStyle/>
          <a:p>
            <a:r>
              <a:rPr lang="en-US" dirty="0"/>
              <a:t>A market is where a seller and a customer come together to perform business activity. </a:t>
            </a:r>
          </a:p>
          <a:p>
            <a:endParaRPr lang="en-US" dirty="0"/>
          </a:p>
          <a:p>
            <a:r>
              <a:rPr lang="en-US" dirty="0"/>
              <a:t>Often, the government will influence the market by creating rules and laws that structure the way in which buyers and sellers meet and interact. The government can do this by:</a:t>
            </a:r>
          </a:p>
          <a:p>
            <a:r>
              <a:rPr lang="en-US" dirty="0"/>
              <a:t>Imposing a ban on certain products, so there is no market for them</a:t>
            </a:r>
          </a:p>
          <a:p>
            <a:r>
              <a:rPr lang="en-US" dirty="0"/>
              <a:t>Putting a tax on certain goods and services to limit their supply and demand, for example, cigarettes</a:t>
            </a:r>
          </a:p>
          <a:p>
            <a:r>
              <a:rPr lang="en-US" dirty="0"/>
              <a:t>Supplying them itself, for example, governments often supply medical care so that everyone has an equal chance of using it.</a:t>
            </a:r>
          </a:p>
          <a:p>
            <a:endParaRPr lang="en-US" dirty="0"/>
          </a:p>
          <a:p>
            <a:r>
              <a:rPr lang="en-US" dirty="0"/>
              <a:t>The amount of government involvement in an economy will determine what type of economy a country has.</a:t>
            </a:r>
          </a:p>
        </p:txBody>
      </p:sp>
    </p:spTree>
    <p:extLst>
      <p:ext uri="{BB962C8B-B14F-4D97-AF65-F5344CB8AC3E}">
        <p14:creationId xmlns:p14="http://schemas.microsoft.com/office/powerpoint/2010/main" val="2690076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4A054B9-C7C8-3738-5BCA-A974CEF89A8D}"/>
              </a:ext>
            </a:extLst>
          </p:cNvPr>
          <p:cNvSpPr/>
          <p:nvPr/>
        </p:nvSpPr>
        <p:spPr>
          <a:xfrm>
            <a:off x="1010093" y="829340"/>
            <a:ext cx="8591107" cy="11164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11B4EC8-A496-FB98-0928-F704F9452446}"/>
              </a:ext>
            </a:extLst>
          </p:cNvPr>
          <p:cNvSpPr txBox="1"/>
          <p:nvPr/>
        </p:nvSpPr>
        <p:spPr>
          <a:xfrm>
            <a:off x="1084521" y="1064383"/>
            <a:ext cx="1818167" cy="646331"/>
          </a:xfrm>
          <a:prstGeom prst="rect">
            <a:avLst/>
          </a:prstGeom>
          <a:solidFill>
            <a:schemeClr val="bg2">
              <a:lumMod val="75000"/>
            </a:schemeClr>
          </a:solidFill>
        </p:spPr>
        <p:txBody>
          <a:bodyPr wrap="square" rtlCol="0">
            <a:spAutoFit/>
          </a:bodyPr>
          <a:lstStyle/>
          <a:p>
            <a:pPr algn="ctr"/>
            <a:r>
              <a:rPr lang="en-US" dirty="0"/>
              <a:t>(Free) market economy</a:t>
            </a:r>
          </a:p>
        </p:txBody>
      </p:sp>
      <p:sp>
        <p:nvSpPr>
          <p:cNvPr id="5" name="TextBox 4">
            <a:extLst>
              <a:ext uri="{FF2B5EF4-FFF2-40B4-BE49-F238E27FC236}">
                <a16:creationId xmlns:a16="http://schemas.microsoft.com/office/drawing/2014/main" id="{6E3DEFB3-935E-4BFF-EDC7-D5EBFE1D45FA}"/>
              </a:ext>
            </a:extLst>
          </p:cNvPr>
          <p:cNvSpPr txBox="1"/>
          <p:nvPr/>
        </p:nvSpPr>
        <p:spPr>
          <a:xfrm>
            <a:off x="7368362" y="1064382"/>
            <a:ext cx="2119424" cy="646331"/>
          </a:xfrm>
          <a:prstGeom prst="rect">
            <a:avLst/>
          </a:prstGeom>
          <a:solidFill>
            <a:schemeClr val="bg2">
              <a:lumMod val="75000"/>
            </a:schemeClr>
          </a:solidFill>
        </p:spPr>
        <p:txBody>
          <a:bodyPr wrap="square" rtlCol="0">
            <a:spAutoFit/>
          </a:bodyPr>
          <a:lstStyle/>
          <a:p>
            <a:pPr algn="ctr"/>
            <a:r>
              <a:rPr lang="en-US" dirty="0"/>
              <a:t>Planned/command</a:t>
            </a:r>
          </a:p>
          <a:p>
            <a:pPr algn="ctr"/>
            <a:r>
              <a:rPr lang="en-US" dirty="0"/>
              <a:t>economy</a:t>
            </a:r>
          </a:p>
        </p:txBody>
      </p:sp>
      <p:sp>
        <p:nvSpPr>
          <p:cNvPr id="7" name="TextBox 6">
            <a:extLst>
              <a:ext uri="{FF2B5EF4-FFF2-40B4-BE49-F238E27FC236}">
                <a16:creationId xmlns:a16="http://schemas.microsoft.com/office/drawing/2014/main" id="{77C0C58E-5F12-0D10-0404-6E68A8B5FA93}"/>
              </a:ext>
            </a:extLst>
          </p:cNvPr>
          <p:cNvSpPr txBox="1"/>
          <p:nvPr/>
        </p:nvSpPr>
        <p:spPr>
          <a:xfrm>
            <a:off x="4306185" y="1064382"/>
            <a:ext cx="1658679" cy="646331"/>
          </a:xfrm>
          <a:prstGeom prst="rect">
            <a:avLst/>
          </a:prstGeom>
          <a:solidFill>
            <a:schemeClr val="bg2">
              <a:lumMod val="75000"/>
            </a:schemeClr>
          </a:solidFill>
        </p:spPr>
        <p:txBody>
          <a:bodyPr wrap="square" rtlCol="0">
            <a:spAutoFit/>
          </a:bodyPr>
          <a:lstStyle/>
          <a:p>
            <a:pPr algn="ctr"/>
            <a:r>
              <a:rPr lang="en-US" dirty="0"/>
              <a:t>Mixed</a:t>
            </a:r>
          </a:p>
          <a:p>
            <a:pPr algn="ctr"/>
            <a:r>
              <a:rPr lang="en-US" dirty="0"/>
              <a:t>economy</a:t>
            </a:r>
          </a:p>
        </p:txBody>
      </p:sp>
      <p:sp>
        <p:nvSpPr>
          <p:cNvPr id="8" name="TextBox 7">
            <a:extLst>
              <a:ext uri="{FF2B5EF4-FFF2-40B4-BE49-F238E27FC236}">
                <a16:creationId xmlns:a16="http://schemas.microsoft.com/office/drawing/2014/main" id="{B0DEA0FE-F30B-1EDA-C7DA-365B673B1F25}"/>
              </a:ext>
            </a:extLst>
          </p:cNvPr>
          <p:cNvSpPr txBox="1"/>
          <p:nvPr/>
        </p:nvSpPr>
        <p:spPr>
          <a:xfrm>
            <a:off x="946297" y="2181928"/>
            <a:ext cx="2094614" cy="3970318"/>
          </a:xfrm>
          <a:prstGeom prst="rect">
            <a:avLst/>
          </a:prstGeom>
          <a:noFill/>
          <a:ln>
            <a:solidFill>
              <a:schemeClr val="tx1"/>
            </a:solidFill>
          </a:ln>
        </p:spPr>
        <p:txBody>
          <a:bodyPr wrap="square" rtlCol="0">
            <a:spAutoFit/>
          </a:bodyPr>
          <a:lstStyle/>
          <a:p>
            <a:pPr algn="ctr"/>
            <a:r>
              <a:rPr lang="en-US" b="1" u="sng" dirty="0"/>
              <a:t>(Free) market economy</a:t>
            </a:r>
          </a:p>
          <a:p>
            <a:pPr algn="ctr"/>
            <a:endParaRPr lang="en-US" dirty="0"/>
          </a:p>
          <a:p>
            <a:pPr algn="ctr"/>
            <a:r>
              <a:rPr lang="en-US" dirty="0"/>
              <a:t>Here the government has no role at all. It is the buyers and sellers who determine the price and make trading decisions. There are very few totally free market decisions.</a:t>
            </a:r>
          </a:p>
        </p:txBody>
      </p:sp>
      <p:sp>
        <p:nvSpPr>
          <p:cNvPr id="9" name="TextBox 8">
            <a:extLst>
              <a:ext uri="{FF2B5EF4-FFF2-40B4-BE49-F238E27FC236}">
                <a16:creationId xmlns:a16="http://schemas.microsoft.com/office/drawing/2014/main" id="{FFBDC51E-DE58-5D2E-9366-9963040780B1}"/>
              </a:ext>
            </a:extLst>
          </p:cNvPr>
          <p:cNvSpPr txBox="1"/>
          <p:nvPr/>
        </p:nvSpPr>
        <p:spPr>
          <a:xfrm>
            <a:off x="4088217" y="2181928"/>
            <a:ext cx="2094614" cy="2862322"/>
          </a:xfrm>
          <a:prstGeom prst="rect">
            <a:avLst/>
          </a:prstGeom>
          <a:noFill/>
          <a:ln>
            <a:solidFill>
              <a:schemeClr val="tx1"/>
            </a:solidFill>
          </a:ln>
        </p:spPr>
        <p:txBody>
          <a:bodyPr wrap="square" rtlCol="0">
            <a:spAutoFit/>
          </a:bodyPr>
          <a:lstStyle/>
          <a:p>
            <a:pPr algn="ctr"/>
            <a:r>
              <a:rPr lang="en-US" b="1" u="sng" dirty="0"/>
              <a:t>Mixed economy</a:t>
            </a:r>
          </a:p>
          <a:p>
            <a:pPr algn="ctr"/>
            <a:endParaRPr lang="en-US" dirty="0"/>
          </a:p>
          <a:p>
            <a:pPr algn="ctr"/>
            <a:r>
              <a:rPr lang="en-US" dirty="0"/>
              <a:t>Here the buyers, sellers and government all have influence. This type of economy is common in nearly all countries.</a:t>
            </a:r>
          </a:p>
        </p:txBody>
      </p:sp>
      <p:sp>
        <p:nvSpPr>
          <p:cNvPr id="10" name="TextBox 9">
            <a:extLst>
              <a:ext uri="{FF2B5EF4-FFF2-40B4-BE49-F238E27FC236}">
                <a16:creationId xmlns:a16="http://schemas.microsoft.com/office/drawing/2014/main" id="{8AA100C0-B4F3-D75A-290C-780525432A31}"/>
              </a:ext>
            </a:extLst>
          </p:cNvPr>
          <p:cNvSpPr txBox="1"/>
          <p:nvPr/>
        </p:nvSpPr>
        <p:spPr>
          <a:xfrm>
            <a:off x="7393172" y="2259900"/>
            <a:ext cx="2094614" cy="3970318"/>
          </a:xfrm>
          <a:prstGeom prst="rect">
            <a:avLst/>
          </a:prstGeom>
          <a:noFill/>
          <a:ln>
            <a:solidFill>
              <a:schemeClr val="tx1"/>
            </a:solidFill>
          </a:ln>
        </p:spPr>
        <p:txBody>
          <a:bodyPr wrap="square" rtlCol="0">
            <a:spAutoFit/>
          </a:bodyPr>
          <a:lstStyle/>
          <a:p>
            <a:pPr algn="ctr"/>
            <a:r>
              <a:rPr lang="en-US" b="1" u="sng" dirty="0"/>
              <a:t>Planned/</a:t>
            </a:r>
          </a:p>
          <a:p>
            <a:pPr algn="ctr"/>
            <a:r>
              <a:rPr lang="en-US" b="1" u="sng" dirty="0"/>
              <a:t>command economy</a:t>
            </a:r>
          </a:p>
          <a:p>
            <a:pPr algn="ctr"/>
            <a:endParaRPr lang="en-US" dirty="0"/>
          </a:p>
          <a:p>
            <a:pPr algn="ctr"/>
            <a:r>
              <a:rPr lang="en-US" dirty="0"/>
              <a:t>Here the government has total control. They make all decisions regarding price and trading decisions. This is very rare and becoming rarer!</a:t>
            </a:r>
          </a:p>
        </p:txBody>
      </p:sp>
    </p:spTree>
    <p:extLst>
      <p:ext uri="{BB962C8B-B14F-4D97-AF65-F5344CB8AC3E}">
        <p14:creationId xmlns:p14="http://schemas.microsoft.com/office/powerpoint/2010/main" val="1724008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E4E50-99F1-FEAB-A248-8BB42087F671}"/>
              </a:ext>
            </a:extLst>
          </p:cNvPr>
          <p:cNvSpPr>
            <a:spLocks noGrp="1"/>
          </p:cNvSpPr>
          <p:nvPr>
            <p:ph type="title"/>
          </p:nvPr>
        </p:nvSpPr>
        <p:spPr/>
        <p:txBody>
          <a:bodyPr/>
          <a:lstStyle/>
          <a:p>
            <a:r>
              <a:rPr lang="en-US" dirty="0"/>
              <a:t>The private and public sectors</a:t>
            </a:r>
          </a:p>
        </p:txBody>
      </p:sp>
      <p:sp>
        <p:nvSpPr>
          <p:cNvPr id="3" name="TextBox 2">
            <a:extLst>
              <a:ext uri="{FF2B5EF4-FFF2-40B4-BE49-F238E27FC236}">
                <a16:creationId xmlns:a16="http://schemas.microsoft.com/office/drawing/2014/main" id="{CBCEB1B0-8007-CFF3-E6BC-A9EC0F146FB9}"/>
              </a:ext>
            </a:extLst>
          </p:cNvPr>
          <p:cNvSpPr txBox="1"/>
          <p:nvPr/>
        </p:nvSpPr>
        <p:spPr>
          <a:xfrm>
            <a:off x="432392" y="2573078"/>
            <a:ext cx="5507665" cy="2862322"/>
          </a:xfrm>
          <a:prstGeom prst="rect">
            <a:avLst/>
          </a:prstGeom>
          <a:noFill/>
          <a:ln>
            <a:solidFill>
              <a:schemeClr val="tx1"/>
            </a:solidFill>
          </a:ln>
        </p:spPr>
        <p:txBody>
          <a:bodyPr wrap="square" rtlCol="0">
            <a:spAutoFit/>
          </a:bodyPr>
          <a:lstStyle/>
          <a:p>
            <a:pPr algn="ctr"/>
            <a:r>
              <a:rPr lang="en-US" b="1" u="sng" dirty="0"/>
              <a:t>The private sector</a:t>
            </a:r>
          </a:p>
          <a:p>
            <a:endParaRPr lang="en-US" dirty="0"/>
          </a:p>
          <a:p>
            <a:r>
              <a:rPr lang="en-US" dirty="0"/>
              <a:t>Businesses that are not owned by the government are in the private sector. These businesses will make their own decisions about what to produce, how it should be produced and what price should be charges for it. Most businesses in the private sector will aim to run profitably. Even so, there are likely to be some government controls over these decisions. </a:t>
            </a:r>
          </a:p>
        </p:txBody>
      </p:sp>
      <p:sp>
        <p:nvSpPr>
          <p:cNvPr id="4" name="TextBox 3">
            <a:extLst>
              <a:ext uri="{FF2B5EF4-FFF2-40B4-BE49-F238E27FC236}">
                <a16:creationId xmlns:a16="http://schemas.microsoft.com/office/drawing/2014/main" id="{D0B1C221-D2D6-8252-B273-40B120C1C0EA}"/>
              </a:ext>
            </a:extLst>
          </p:cNvPr>
          <p:cNvSpPr txBox="1"/>
          <p:nvPr/>
        </p:nvSpPr>
        <p:spPr>
          <a:xfrm>
            <a:off x="6251943" y="2434579"/>
            <a:ext cx="5507665" cy="3139321"/>
          </a:xfrm>
          <a:prstGeom prst="rect">
            <a:avLst/>
          </a:prstGeom>
          <a:noFill/>
          <a:ln>
            <a:solidFill>
              <a:schemeClr val="tx1"/>
            </a:solidFill>
          </a:ln>
        </p:spPr>
        <p:txBody>
          <a:bodyPr wrap="square" rtlCol="0">
            <a:spAutoFit/>
          </a:bodyPr>
          <a:lstStyle/>
          <a:p>
            <a:pPr algn="ctr"/>
            <a:r>
              <a:rPr lang="en-US" b="1" u="sng"/>
              <a:t>The public </a:t>
            </a:r>
            <a:r>
              <a:rPr lang="en-US" b="1" u="sng" dirty="0"/>
              <a:t>sector</a:t>
            </a:r>
          </a:p>
          <a:p>
            <a:endParaRPr lang="en-US" dirty="0"/>
          </a:p>
          <a:p>
            <a:r>
              <a:rPr lang="en-US" dirty="0"/>
              <a:t>Businesses that are in the public sector are government or state owned and controlled </a:t>
            </a:r>
            <a:r>
              <a:rPr lang="en-US" dirty="0" err="1"/>
              <a:t>organisations</a:t>
            </a:r>
            <a:r>
              <a:rPr lang="en-US" dirty="0"/>
              <a:t>. The government, or other public authority, makes decisions about what to produce and how much to charge consumers. Some goods and services are provided free of charge to the consumer, such as state health and education services. The money for these comes not from the user but from the taxpayer. </a:t>
            </a:r>
          </a:p>
        </p:txBody>
      </p:sp>
      <p:sp>
        <p:nvSpPr>
          <p:cNvPr id="5" name="TextBox 4">
            <a:extLst>
              <a:ext uri="{FF2B5EF4-FFF2-40B4-BE49-F238E27FC236}">
                <a16:creationId xmlns:a16="http://schemas.microsoft.com/office/drawing/2014/main" id="{015A85C6-4E48-1F31-BF65-B1871B8E0451}"/>
              </a:ext>
            </a:extLst>
          </p:cNvPr>
          <p:cNvSpPr txBox="1"/>
          <p:nvPr/>
        </p:nvSpPr>
        <p:spPr>
          <a:xfrm>
            <a:off x="1695892" y="5920106"/>
            <a:ext cx="8325293" cy="369332"/>
          </a:xfrm>
          <a:prstGeom prst="rect">
            <a:avLst/>
          </a:prstGeom>
          <a:noFill/>
          <a:ln>
            <a:solidFill>
              <a:schemeClr val="tx1"/>
            </a:solidFill>
          </a:ln>
        </p:spPr>
        <p:txBody>
          <a:bodyPr wrap="square" rtlCol="0">
            <a:spAutoFit/>
          </a:bodyPr>
          <a:lstStyle/>
          <a:p>
            <a:r>
              <a:rPr lang="en-US" sz="1800" dirty="0"/>
              <a:t>Objectives of private-sector and public-sector businesses are often different.</a:t>
            </a:r>
            <a:endParaRPr lang="en-US" dirty="0"/>
          </a:p>
        </p:txBody>
      </p:sp>
    </p:spTree>
    <p:extLst>
      <p:ext uri="{BB962C8B-B14F-4D97-AF65-F5344CB8AC3E}">
        <p14:creationId xmlns:p14="http://schemas.microsoft.com/office/powerpoint/2010/main" val="1796846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77B4EFF-4318-79A9-55AA-8C976860765D}"/>
              </a:ext>
            </a:extLst>
          </p:cNvPr>
          <p:cNvSpPr txBox="1"/>
          <p:nvPr/>
        </p:nvSpPr>
        <p:spPr>
          <a:xfrm>
            <a:off x="691116" y="847037"/>
            <a:ext cx="9707526" cy="4801314"/>
          </a:xfrm>
          <a:prstGeom prst="rect">
            <a:avLst/>
          </a:prstGeom>
          <a:noFill/>
        </p:spPr>
        <p:txBody>
          <a:bodyPr wrap="square" rtlCol="0">
            <a:spAutoFit/>
          </a:bodyPr>
          <a:lstStyle/>
          <a:p>
            <a:pPr algn="ctr"/>
            <a:r>
              <a:rPr lang="en-US" b="1" u="sng" dirty="0"/>
              <a:t>Mixed Economies</a:t>
            </a:r>
          </a:p>
          <a:p>
            <a:endParaRPr lang="en-US" dirty="0"/>
          </a:p>
          <a:p>
            <a:r>
              <a:rPr lang="en-US" dirty="0"/>
              <a:t>In recent years, many governments have changed their balance between the private sector and public sector in their economies. They have done this by selling some public sector businesses to the private sector. This is called privatization. In many European and Asian countries the water supply, electricity supply and public transportation systems have been privatized.</a:t>
            </a:r>
          </a:p>
          <a:p>
            <a:endParaRPr lang="en-US" dirty="0"/>
          </a:p>
          <a:p>
            <a:r>
              <a:rPr lang="en-US" dirty="0"/>
              <a:t>It is often claimed that private sector businesses are more efficient that public sector businesses. This is because their main objective is profit and therefore costs must be controlled. Also private sector owners might invest more capital in the business than the government can afford. Competition between private sector business can help to improve product quality.</a:t>
            </a:r>
          </a:p>
          <a:p>
            <a:endParaRPr lang="en-US" dirty="0"/>
          </a:p>
          <a:p>
            <a:r>
              <a:rPr lang="en-US" dirty="0"/>
              <a:t>However, a business in the private sector might make more workers unemployed than a public sector business in order to cut costs. A private sector business is also less likely to focus on social objectives.</a:t>
            </a:r>
          </a:p>
        </p:txBody>
      </p:sp>
    </p:spTree>
    <p:extLst>
      <p:ext uri="{BB962C8B-B14F-4D97-AF65-F5344CB8AC3E}">
        <p14:creationId xmlns:p14="http://schemas.microsoft.com/office/powerpoint/2010/main" val="3372135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F3D5E-09EC-5121-1F54-02C4266A7B88}"/>
              </a:ext>
            </a:extLst>
          </p:cNvPr>
          <p:cNvSpPr>
            <a:spLocks noGrp="1"/>
          </p:cNvSpPr>
          <p:nvPr>
            <p:ph type="title"/>
          </p:nvPr>
        </p:nvSpPr>
        <p:spPr/>
        <p:txBody>
          <a:bodyPr/>
          <a:lstStyle/>
          <a:p>
            <a:r>
              <a:rPr lang="en-US" b="1" dirty="0"/>
              <a:t>Public Corporations</a:t>
            </a:r>
          </a:p>
        </p:txBody>
      </p:sp>
      <p:sp>
        <p:nvSpPr>
          <p:cNvPr id="3" name="TextBox 2">
            <a:extLst>
              <a:ext uri="{FF2B5EF4-FFF2-40B4-BE49-F238E27FC236}">
                <a16:creationId xmlns:a16="http://schemas.microsoft.com/office/drawing/2014/main" id="{CAD53DBD-FF9C-BB85-2E7A-F8B2ACCB702E}"/>
              </a:ext>
            </a:extLst>
          </p:cNvPr>
          <p:cNvSpPr txBox="1"/>
          <p:nvPr/>
        </p:nvSpPr>
        <p:spPr>
          <a:xfrm>
            <a:off x="956930" y="2817627"/>
            <a:ext cx="9260958" cy="2862322"/>
          </a:xfrm>
          <a:prstGeom prst="rect">
            <a:avLst/>
          </a:prstGeom>
          <a:noFill/>
        </p:spPr>
        <p:txBody>
          <a:bodyPr wrap="square" rtlCol="0">
            <a:spAutoFit/>
          </a:bodyPr>
          <a:lstStyle/>
          <a:p>
            <a:r>
              <a:rPr lang="en-US" dirty="0"/>
              <a:t>The last type of organization is a public corporation. These are wholly owned by the state or central government. They are usually businesses which have been nationalized. This means they were once owned by private individuals, but were purchased by the government. </a:t>
            </a:r>
          </a:p>
          <a:p>
            <a:endParaRPr lang="en-US" dirty="0"/>
          </a:p>
          <a:p>
            <a:r>
              <a:rPr lang="en-US" dirty="0"/>
              <a:t>Public corporations are owned by the government but it does not directly operate the businesses. Government ministers appoint a Board of Directors, who will be given the responsibility of managing the business. The government will, however, make clear what the objectives of the business should be. The directors are expected to run the corporation according to these objectives.</a:t>
            </a:r>
          </a:p>
        </p:txBody>
      </p:sp>
    </p:spTree>
    <p:extLst>
      <p:ext uri="{BB962C8B-B14F-4D97-AF65-F5344CB8AC3E}">
        <p14:creationId xmlns:p14="http://schemas.microsoft.com/office/powerpoint/2010/main" val="477928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B5166C02-CC25-B3D0-46A8-E50A53C6DAE0}"/>
              </a:ext>
            </a:extLst>
          </p:cNvPr>
          <p:cNvGraphicFramePr>
            <a:graphicFrameLocks noGrp="1"/>
          </p:cNvGraphicFramePr>
          <p:nvPr>
            <p:extLst>
              <p:ext uri="{D42A27DB-BD31-4B8C-83A1-F6EECF244321}">
                <p14:modId xmlns:p14="http://schemas.microsoft.com/office/powerpoint/2010/main" val="171979410"/>
              </p:ext>
            </p:extLst>
          </p:nvPr>
        </p:nvGraphicFramePr>
        <p:xfrm>
          <a:off x="425302" y="780287"/>
          <a:ext cx="9622466" cy="4150360"/>
        </p:xfrm>
        <a:graphic>
          <a:graphicData uri="http://schemas.openxmlformats.org/drawingml/2006/table">
            <a:tbl>
              <a:tblPr firstRow="1" bandRow="1">
                <a:tableStyleId>{5C22544A-7EE6-4342-B048-85BDC9FD1C3A}</a:tableStyleId>
              </a:tblPr>
              <a:tblGrid>
                <a:gridCol w="4811233">
                  <a:extLst>
                    <a:ext uri="{9D8B030D-6E8A-4147-A177-3AD203B41FA5}">
                      <a16:colId xmlns:a16="http://schemas.microsoft.com/office/drawing/2014/main" val="1786471705"/>
                    </a:ext>
                  </a:extLst>
                </a:gridCol>
                <a:gridCol w="4811233">
                  <a:extLst>
                    <a:ext uri="{9D8B030D-6E8A-4147-A177-3AD203B41FA5}">
                      <a16:colId xmlns:a16="http://schemas.microsoft.com/office/drawing/2014/main" val="2387396062"/>
                    </a:ext>
                  </a:extLst>
                </a:gridCol>
              </a:tblGrid>
              <a:tr h="370840">
                <a:tc>
                  <a:txBody>
                    <a:bodyPr/>
                    <a:lstStyle/>
                    <a:p>
                      <a:pPr algn="ctr"/>
                      <a:r>
                        <a:rPr lang="en-US" dirty="0"/>
                        <a:t>Advantages of public corporations</a:t>
                      </a:r>
                    </a:p>
                  </a:txBody>
                  <a:tcPr/>
                </a:tc>
                <a:tc>
                  <a:txBody>
                    <a:bodyPr/>
                    <a:lstStyle/>
                    <a:p>
                      <a:pPr algn="ctr"/>
                      <a:r>
                        <a:rPr lang="en-US" dirty="0"/>
                        <a:t>Disadvantages of public corporations</a:t>
                      </a:r>
                    </a:p>
                  </a:txBody>
                  <a:tcPr/>
                </a:tc>
                <a:extLst>
                  <a:ext uri="{0D108BD9-81ED-4DB2-BD59-A6C34878D82A}">
                    <a16:rowId xmlns:a16="http://schemas.microsoft.com/office/drawing/2014/main" val="1506358584"/>
                  </a:ext>
                </a:extLst>
              </a:tr>
              <a:tr h="370840">
                <a:tc>
                  <a:txBody>
                    <a:bodyPr/>
                    <a:lstStyle/>
                    <a:p>
                      <a:r>
                        <a:rPr lang="en-US" sz="1600" dirty="0"/>
                        <a:t>Some industries are considered to be essential to the population so the government wants to make sure they are provided.</a:t>
                      </a:r>
                    </a:p>
                  </a:txBody>
                  <a:tcPr/>
                </a:tc>
                <a:tc>
                  <a:txBody>
                    <a:bodyPr/>
                    <a:lstStyle/>
                    <a:p>
                      <a:r>
                        <a:rPr lang="en-US" sz="1600" dirty="0"/>
                        <a:t>There are no private shareholders to insist on high profits and efficiency.</a:t>
                      </a:r>
                    </a:p>
                  </a:txBody>
                  <a:tcPr/>
                </a:tc>
                <a:extLst>
                  <a:ext uri="{0D108BD9-81ED-4DB2-BD59-A6C34878D82A}">
                    <a16:rowId xmlns:a16="http://schemas.microsoft.com/office/drawing/2014/main" val="3171548120"/>
                  </a:ext>
                </a:extLst>
              </a:tr>
              <a:tr h="370840">
                <a:tc>
                  <a:txBody>
                    <a:bodyPr/>
                    <a:lstStyle/>
                    <a:p>
                      <a:r>
                        <a:rPr lang="en-US" sz="1600" dirty="0"/>
                        <a:t>A natural monopoly is often owned by the government to make sure that the public are not taken advantage of.</a:t>
                      </a:r>
                    </a:p>
                  </a:txBody>
                  <a:tcPr/>
                </a:tc>
                <a:tc>
                  <a:txBody>
                    <a:bodyPr/>
                    <a:lstStyle/>
                    <a:p>
                      <a:r>
                        <a:rPr lang="en-US" sz="1600" dirty="0"/>
                        <a:t>Government subsidies (money given by the government) can lead to inefficiency as the managers will think money will also be available. Also, subsidies can be seen as unfair to private sector businesses.</a:t>
                      </a:r>
                    </a:p>
                  </a:txBody>
                  <a:tcPr/>
                </a:tc>
                <a:extLst>
                  <a:ext uri="{0D108BD9-81ED-4DB2-BD59-A6C34878D82A}">
                    <a16:rowId xmlns:a16="http://schemas.microsoft.com/office/drawing/2014/main" val="419252783"/>
                  </a:ext>
                </a:extLst>
              </a:tr>
              <a:tr h="370840">
                <a:tc>
                  <a:txBody>
                    <a:bodyPr/>
                    <a:lstStyle/>
                    <a:p>
                      <a:r>
                        <a:rPr lang="en-US" sz="1600" dirty="0"/>
                        <a:t>The government will take/keep ownership of an industry to stop it failing and keep it open and secure jobs.</a:t>
                      </a:r>
                    </a:p>
                  </a:txBody>
                  <a:tcPr/>
                </a:tc>
                <a:tc>
                  <a:txBody>
                    <a:bodyPr/>
                    <a:lstStyle/>
                    <a:p>
                      <a:r>
                        <a:rPr lang="en-US" sz="1600" dirty="0"/>
                        <a:t>Often there is no close competition for public corporations, again leading to the chance of inefficiency.</a:t>
                      </a:r>
                    </a:p>
                  </a:txBody>
                  <a:tcPr/>
                </a:tc>
                <a:extLst>
                  <a:ext uri="{0D108BD9-81ED-4DB2-BD59-A6C34878D82A}">
                    <a16:rowId xmlns:a16="http://schemas.microsoft.com/office/drawing/2014/main" val="3733697158"/>
                  </a:ext>
                </a:extLst>
              </a:tr>
              <a:tr h="370840">
                <a:tc>
                  <a:txBody>
                    <a:bodyPr/>
                    <a:lstStyle/>
                    <a:p>
                      <a:r>
                        <a:rPr lang="en-US" sz="1600" dirty="0"/>
                        <a:t>Important public services, such as TV and radio, are often public sector so non-profitable services can be made available to the public.</a:t>
                      </a:r>
                    </a:p>
                  </a:txBody>
                  <a:tcPr/>
                </a:tc>
                <a:tc>
                  <a:txBody>
                    <a:bodyPr/>
                    <a:lstStyle/>
                    <a:p>
                      <a:r>
                        <a:rPr lang="en-US" sz="1600" dirty="0"/>
                        <a:t>Governments can use public corporations for political reasons.</a:t>
                      </a:r>
                    </a:p>
                  </a:txBody>
                  <a:tcPr/>
                </a:tc>
                <a:extLst>
                  <a:ext uri="{0D108BD9-81ED-4DB2-BD59-A6C34878D82A}">
                    <a16:rowId xmlns:a16="http://schemas.microsoft.com/office/drawing/2014/main" val="3432199791"/>
                  </a:ext>
                </a:extLst>
              </a:tr>
            </a:tbl>
          </a:graphicData>
        </a:graphic>
      </p:graphicFrame>
      <p:sp>
        <p:nvSpPr>
          <p:cNvPr id="3" name="TextBox 2">
            <a:extLst>
              <a:ext uri="{FF2B5EF4-FFF2-40B4-BE49-F238E27FC236}">
                <a16:creationId xmlns:a16="http://schemas.microsoft.com/office/drawing/2014/main" id="{FE456CFD-FA70-A9D7-41FC-5FC75ABE7D2D}"/>
              </a:ext>
            </a:extLst>
          </p:cNvPr>
          <p:cNvSpPr txBox="1"/>
          <p:nvPr/>
        </p:nvSpPr>
        <p:spPr>
          <a:xfrm>
            <a:off x="850605" y="5708381"/>
            <a:ext cx="8633637" cy="369332"/>
          </a:xfrm>
          <a:prstGeom prst="rect">
            <a:avLst/>
          </a:prstGeom>
          <a:solidFill>
            <a:schemeClr val="tx1"/>
          </a:solidFill>
        </p:spPr>
        <p:txBody>
          <a:bodyPr wrap="square" rtlCol="0">
            <a:spAutoFit/>
          </a:bodyPr>
          <a:lstStyle/>
          <a:p>
            <a:r>
              <a:rPr lang="en-US" dirty="0">
                <a:solidFill>
                  <a:schemeClr val="bg1"/>
                </a:solidFill>
              </a:rPr>
              <a:t>Explain what a public corporation is and why they may be necessary to a country.</a:t>
            </a:r>
          </a:p>
        </p:txBody>
      </p:sp>
    </p:spTree>
    <p:extLst>
      <p:ext uri="{BB962C8B-B14F-4D97-AF65-F5344CB8AC3E}">
        <p14:creationId xmlns:p14="http://schemas.microsoft.com/office/powerpoint/2010/main" val="2046573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2D0D6-EE44-EEC6-851E-6DE10CD0CA57}"/>
              </a:ext>
            </a:extLst>
          </p:cNvPr>
          <p:cNvSpPr>
            <a:spLocks noGrp="1"/>
          </p:cNvSpPr>
          <p:nvPr>
            <p:ph type="title"/>
          </p:nvPr>
        </p:nvSpPr>
        <p:spPr/>
        <p:txBody>
          <a:bodyPr/>
          <a:lstStyle/>
          <a:p>
            <a:r>
              <a:rPr lang="en-US" b="1" dirty="0"/>
              <a:t>Multinationals</a:t>
            </a:r>
          </a:p>
        </p:txBody>
      </p:sp>
      <p:sp>
        <p:nvSpPr>
          <p:cNvPr id="3" name="TextBox 2">
            <a:extLst>
              <a:ext uri="{FF2B5EF4-FFF2-40B4-BE49-F238E27FC236}">
                <a16:creationId xmlns:a16="http://schemas.microsoft.com/office/drawing/2014/main" id="{41D9025D-C28D-A59E-2892-6B942713EA63}"/>
              </a:ext>
            </a:extLst>
          </p:cNvPr>
          <p:cNvSpPr txBox="1"/>
          <p:nvPr/>
        </p:nvSpPr>
        <p:spPr>
          <a:xfrm>
            <a:off x="1169582" y="2328530"/>
            <a:ext cx="9005777" cy="646331"/>
          </a:xfrm>
          <a:prstGeom prst="rect">
            <a:avLst/>
          </a:prstGeom>
          <a:noFill/>
        </p:spPr>
        <p:txBody>
          <a:bodyPr wrap="square" rtlCol="0">
            <a:spAutoFit/>
          </a:bodyPr>
          <a:lstStyle/>
          <a:p>
            <a:r>
              <a:rPr lang="en-US" dirty="0"/>
              <a:t>A multinational business is one that has factories, production or service operations in more than one country. These are sometimes known as transnational businesses.</a:t>
            </a:r>
          </a:p>
        </p:txBody>
      </p:sp>
      <p:pic>
        <p:nvPicPr>
          <p:cNvPr id="5" name="Picture 4" descr="Diagram&#10;&#10;Description automatically generated">
            <a:extLst>
              <a:ext uri="{FF2B5EF4-FFF2-40B4-BE49-F238E27FC236}">
                <a16:creationId xmlns:a16="http://schemas.microsoft.com/office/drawing/2014/main" id="{310D2F01-1A81-D928-4FA8-E085FB4CB27E}"/>
              </a:ext>
            </a:extLst>
          </p:cNvPr>
          <p:cNvPicPr>
            <a:picLocks noChangeAspect="1"/>
          </p:cNvPicPr>
          <p:nvPr/>
        </p:nvPicPr>
        <p:blipFill rotWithShape="1">
          <a:blip r:embed="rId2"/>
          <a:srcRect l="8194" t="31944" r="4514" b="6667"/>
          <a:stretch/>
        </p:blipFill>
        <p:spPr>
          <a:xfrm>
            <a:off x="296047" y="3083441"/>
            <a:ext cx="6551531" cy="3455581"/>
          </a:xfrm>
          <a:prstGeom prst="rect">
            <a:avLst/>
          </a:prstGeom>
        </p:spPr>
      </p:pic>
      <p:sp>
        <p:nvSpPr>
          <p:cNvPr id="6" name="TextBox 5">
            <a:extLst>
              <a:ext uri="{FF2B5EF4-FFF2-40B4-BE49-F238E27FC236}">
                <a16:creationId xmlns:a16="http://schemas.microsoft.com/office/drawing/2014/main" id="{D87A985C-FF5D-18E2-6F08-282CDFCA407F}"/>
              </a:ext>
            </a:extLst>
          </p:cNvPr>
          <p:cNvSpPr txBox="1"/>
          <p:nvPr/>
        </p:nvSpPr>
        <p:spPr>
          <a:xfrm>
            <a:off x="6972300" y="3986213"/>
            <a:ext cx="4929187" cy="1477328"/>
          </a:xfrm>
          <a:prstGeom prst="rect">
            <a:avLst/>
          </a:prstGeom>
          <a:noFill/>
          <a:ln>
            <a:solidFill>
              <a:schemeClr val="tx1"/>
            </a:solidFill>
          </a:ln>
        </p:spPr>
        <p:txBody>
          <a:bodyPr wrap="square" rtlCol="0">
            <a:spAutoFit/>
          </a:bodyPr>
          <a:lstStyle/>
          <a:p>
            <a:r>
              <a:rPr lang="en-US" dirty="0"/>
              <a:t>In your books, define the term multinational business.</a:t>
            </a:r>
          </a:p>
          <a:p>
            <a:endParaRPr lang="en-US" dirty="0"/>
          </a:p>
          <a:p>
            <a:r>
              <a:rPr lang="en-US" dirty="0"/>
              <a:t>Copy the advantages and disadvantages of multinational </a:t>
            </a:r>
            <a:r>
              <a:rPr lang="en-US" dirty="0" err="1"/>
              <a:t>organisations</a:t>
            </a:r>
            <a:r>
              <a:rPr lang="en-US" dirty="0"/>
              <a:t>.</a:t>
            </a:r>
          </a:p>
        </p:txBody>
      </p:sp>
    </p:spTree>
    <p:extLst>
      <p:ext uri="{BB962C8B-B14F-4D97-AF65-F5344CB8AC3E}">
        <p14:creationId xmlns:p14="http://schemas.microsoft.com/office/powerpoint/2010/main" val="3372527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10DB3-6127-F66A-58A0-E8D9908A1874}"/>
              </a:ext>
            </a:extLst>
          </p:cNvPr>
          <p:cNvSpPr>
            <a:spLocks noGrp="1"/>
          </p:cNvSpPr>
          <p:nvPr>
            <p:ph type="title"/>
          </p:nvPr>
        </p:nvSpPr>
        <p:spPr/>
        <p:txBody>
          <a:bodyPr/>
          <a:lstStyle/>
          <a:p>
            <a:r>
              <a:rPr lang="en-US" dirty="0"/>
              <a:t>Should we allow the XYZ Corporation to set up a factory in our country?</a:t>
            </a:r>
          </a:p>
        </p:txBody>
      </p:sp>
      <p:sp>
        <p:nvSpPr>
          <p:cNvPr id="3" name="TextBox 2">
            <a:extLst>
              <a:ext uri="{FF2B5EF4-FFF2-40B4-BE49-F238E27FC236}">
                <a16:creationId xmlns:a16="http://schemas.microsoft.com/office/drawing/2014/main" id="{F7AD95E8-FD24-EC9A-1DBD-D4EE2B5F3DD9}"/>
              </a:ext>
            </a:extLst>
          </p:cNvPr>
          <p:cNvSpPr txBox="1"/>
          <p:nvPr/>
        </p:nvSpPr>
        <p:spPr>
          <a:xfrm>
            <a:off x="680321" y="2446102"/>
            <a:ext cx="10494335" cy="2062103"/>
          </a:xfrm>
          <a:prstGeom prst="rect">
            <a:avLst/>
          </a:prstGeom>
          <a:noFill/>
        </p:spPr>
        <p:txBody>
          <a:bodyPr wrap="square" rtlCol="0">
            <a:spAutoFit/>
          </a:bodyPr>
          <a:lstStyle/>
          <a:p>
            <a:pPr marL="285750" indent="-285750">
              <a:buFont typeface="Arial" panose="020B0604020202020204" pitchFamily="34" charset="0"/>
              <a:buChar char="•"/>
            </a:pPr>
            <a:r>
              <a:rPr lang="en-US" sz="1600" dirty="0"/>
              <a:t>The XYZ Corporation is applying for planning permission to build a factory in your country. The factory is expected to be very profitable. One thousand new jobs should be created for assembly-line work. Many of the goods made could be sold abroad. Some of the supplies for the for the factory will come from your country.</a:t>
            </a:r>
          </a:p>
          <a:p>
            <a:pPr marL="285750" indent="-285750">
              <a:buFont typeface="Arial" panose="020B0604020202020204" pitchFamily="34" charset="0"/>
              <a:buChar char="•"/>
            </a:pPr>
            <a:r>
              <a:rPr lang="en-US" sz="1600" dirty="0"/>
              <a:t>In your country unemployment is high, especially amongst skilled workers. The Government cannot afford any new building projects. There are several local competitors producing goods similar to the XYZ Corporation. Import levels are very high. Land for new building is very limited. New developments would have to be built in beautiful countryside. </a:t>
            </a:r>
          </a:p>
        </p:txBody>
      </p:sp>
      <p:sp>
        <p:nvSpPr>
          <p:cNvPr id="4" name="TextBox 3">
            <a:extLst>
              <a:ext uri="{FF2B5EF4-FFF2-40B4-BE49-F238E27FC236}">
                <a16:creationId xmlns:a16="http://schemas.microsoft.com/office/drawing/2014/main" id="{7BB68B3F-E01B-171F-7E19-76D0277D0B41}"/>
              </a:ext>
            </a:extLst>
          </p:cNvPr>
          <p:cNvSpPr txBox="1"/>
          <p:nvPr/>
        </p:nvSpPr>
        <p:spPr>
          <a:xfrm>
            <a:off x="919553" y="4913956"/>
            <a:ext cx="10015870" cy="1323439"/>
          </a:xfrm>
          <a:prstGeom prst="rect">
            <a:avLst/>
          </a:prstGeom>
          <a:noFill/>
        </p:spPr>
        <p:txBody>
          <a:bodyPr wrap="square" rtlCol="0">
            <a:spAutoFit/>
          </a:bodyPr>
          <a:lstStyle/>
          <a:p>
            <a:pPr marL="342900" indent="-342900">
              <a:buAutoNum type="alphaLcParenR"/>
            </a:pPr>
            <a:r>
              <a:rPr lang="en-US" sz="1600" dirty="0"/>
              <a:t>Identify </a:t>
            </a:r>
            <a:r>
              <a:rPr lang="en-US" sz="1600" b="1" dirty="0"/>
              <a:t>three</a:t>
            </a:r>
            <a:r>
              <a:rPr lang="en-US" sz="1600" dirty="0"/>
              <a:t> stakeholder groups in your country who may benefit from allowing the XYZ Corporation to build the factory.</a:t>
            </a:r>
          </a:p>
          <a:p>
            <a:pPr marL="342900" indent="-342900">
              <a:buAutoNum type="alphaLcParenR"/>
            </a:pPr>
            <a:r>
              <a:rPr lang="en-US" sz="1600" dirty="0"/>
              <a:t>Identify three stakeholder groups in your country who may lose from the building of the factory.</a:t>
            </a:r>
          </a:p>
          <a:p>
            <a:pPr marL="342900" indent="-342900">
              <a:buAutoNum type="alphaLcParenR"/>
            </a:pPr>
            <a:r>
              <a:rPr lang="en-US" sz="1600" dirty="0"/>
              <a:t>Would you advise your Government to allow the new factory to be built? Explain your answer by using all of  the evidence.</a:t>
            </a:r>
          </a:p>
        </p:txBody>
      </p:sp>
    </p:spTree>
    <p:extLst>
      <p:ext uri="{BB962C8B-B14F-4D97-AF65-F5344CB8AC3E}">
        <p14:creationId xmlns:p14="http://schemas.microsoft.com/office/powerpoint/2010/main" val="3707307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EDBE6-A344-0B80-F27D-E4DE13098B23}"/>
              </a:ext>
            </a:extLst>
          </p:cNvPr>
          <p:cNvSpPr>
            <a:spLocks noGrp="1"/>
          </p:cNvSpPr>
          <p:nvPr>
            <p:ph type="title"/>
          </p:nvPr>
        </p:nvSpPr>
        <p:spPr/>
        <p:txBody>
          <a:bodyPr/>
          <a:lstStyle/>
          <a:p>
            <a:r>
              <a:rPr lang="en-US" b="1" dirty="0"/>
              <a:t>Co-operatives</a:t>
            </a:r>
          </a:p>
        </p:txBody>
      </p:sp>
      <p:sp>
        <p:nvSpPr>
          <p:cNvPr id="3" name="TextBox 2">
            <a:extLst>
              <a:ext uri="{FF2B5EF4-FFF2-40B4-BE49-F238E27FC236}">
                <a16:creationId xmlns:a16="http://schemas.microsoft.com/office/drawing/2014/main" id="{012D7DB9-B394-41E4-5046-9F00B92989EE}"/>
              </a:ext>
            </a:extLst>
          </p:cNvPr>
          <p:cNvSpPr txBox="1"/>
          <p:nvPr/>
        </p:nvSpPr>
        <p:spPr>
          <a:xfrm>
            <a:off x="680321" y="2328531"/>
            <a:ext cx="10377376" cy="4031873"/>
          </a:xfrm>
          <a:prstGeom prst="rect">
            <a:avLst/>
          </a:prstGeom>
          <a:noFill/>
        </p:spPr>
        <p:txBody>
          <a:bodyPr wrap="square" rtlCol="0">
            <a:spAutoFit/>
          </a:bodyPr>
          <a:lstStyle/>
          <a:p>
            <a:r>
              <a:rPr lang="en-US" sz="1600" dirty="0"/>
              <a:t>A co-operative is a group of people pursuing the same economic, social and cultural goals through a democratically controlled enterprise. Co-ops are the original people’s business – set up by the people for the people.</a:t>
            </a:r>
          </a:p>
          <a:p>
            <a:endParaRPr lang="en-US" sz="1600" dirty="0"/>
          </a:p>
          <a:p>
            <a:r>
              <a:rPr lang="en-US" sz="1600" dirty="0"/>
              <a:t>Co-ops are owned and controlled by their members, which makes them very different to other businesses. Instead of answering to shareholders or the bank, co-ops are accountable to their members. Every co-op has a committee made up of members. The may form a workers’, consumers’ or producers’ co-operative:</a:t>
            </a:r>
          </a:p>
          <a:p>
            <a:endParaRPr lang="en-US" sz="1600" dirty="0"/>
          </a:p>
          <a:p>
            <a:pPr marL="285750" indent="-285750">
              <a:buFont typeface="Arial" panose="020B0604020202020204" pitchFamily="34" charset="0"/>
              <a:buChar char="•"/>
            </a:pPr>
            <a:r>
              <a:rPr lang="en-US" sz="1600" dirty="0"/>
              <a:t>In a workers’ co-operative, the business is owned and controlled by the workers. Each member has one vote and puts in an equal amount of capital. Risk of failure and success can then be equally shared.</a:t>
            </a:r>
          </a:p>
          <a:p>
            <a:endParaRPr lang="en-US" sz="1600" dirty="0"/>
          </a:p>
          <a:p>
            <a:pPr marL="285750" indent="-285750">
              <a:buFont typeface="Arial" panose="020B0604020202020204" pitchFamily="34" charset="0"/>
              <a:buChar char="•"/>
            </a:pPr>
            <a:r>
              <a:rPr lang="en-US" sz="1600" dirty="0"/>
              <a:t>A consumers’ co-operative is usually formed where a group of consumers want to buy together in bulk to gain cheaper prices. In this way, they are able to share equally any gains that they make.</a:t>
            </a:r>
          </a:p>
          <a:p>
            <a:endParaRPr lang="en-US" sz="1600" dirty="0"/>
          </a:p>
          <a:p>
            <a:pPr marL="285750" indent="-285750">
              <a:buFont typeface="Arial" panose="020B0604020202020204" pitchFamily="34" charset="0"/>
              <a:buChar char="•"/>
            </a:pPr>
            <a:r>
              <a:rPr lang="en-US" sz="1600" dirty="0"/>
              <a:t>A producers’ co-operative occurs where producers join together either to create their own market or to take advantage of joint marketing or joint purchasing of expensive items of equipment.</a:t>
            </a:r>
          </a:p>
        </p:txBody>
      </p:sp>
    </p:spTree>
    <p:extLst>
      <p:ext uri="{BB962C8B-B14F-4D97-AF65-F5344CB8AC3E}">
        <p14:creationId xmlns:p14="http://schemas.microsoft.com/office/powerpoint/2010/main" val="1484895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35266-D16D-07CB-92E6-E70D88FFCD8E}"/>
              </a:ext>
            </a:extLst>
          </p:cNvPr>
          <p:cNvSpPr>
            <a:spLocks noGrp="1"/>
          </p:cNvSpPr>
          <p:nvPr>
            <p:ph type="title"/>
          </p:nvPr>
        </p:nvSpPr>
        <p:spPr/>
        <p:txBody>
          <a:bodyPr/>
          <a:lstStyle/>
          <a:p>
            <a:r>
              <a:rPr lang="en-US" dirty="0"/>
              <a:t>Advantages and disadvantages of </a:t>
            </a:r>
            <a:br>
              <a:rPr lang="en-US" dirty="0"/>
            </a:br>
            <a:r>
              <a:rPr lang="en-US" dirty="0"/>
              <a:t>co-operatives</a:t>
            </a:r>
          </a:p>
        </p:txBody>
      </p:sp>
      <p:graphicFrame>
        <p:nvGraphicFramePr>
          <p:cNvPr id="3" name="Table 3">
            <a:extLst>
              <a:ext uri="{FF2B5EF4-FFF2-40B4-BE49-F238E27FC236}">
                <a16:creationId xmlns:a16="http://schemas.microsoft.com/office/drawing/2014/main" id="{D8C6CC85-4794-7749-E423-69C65AD3B737}"/>
              </a:ext>
            </a:extLst>
          </p:cNvPr>
          <p:cNvGraphicFramePr>
            <a:graphicFrameLocks noGrp="1"/>
          </p:cNvGraphicFramePr>
          <p:nvPr>
            <p:extLst>
              <p:ext uri="{D42A27DB-BD31-4B8C-83A1-F6EECF244321}">
                <p14:modId xmlns:p14="http://schemas.microsoft.com/office/powerpoint/2010/main" val="2315545973"/>
              </p:ext>
            </p:extLst>
          </p:nvPr>
        </p:nvGraphicFramePr>
        <p:xfrm>
          <a:off x="680321" y="2633527"/>
          <a:ext cx="10611456" cy="3266440"/>
        </p:xfrm>
        <a:graphic>
          <a:graphicData uri="http://schemas.openxmlformats.org/drawingml/2006/table">
            <a:tbl>
              <a:tblPr firstRow="1" bandRow="1">
                <a:tableStyleId>{5C22544A-7EE6-4342-B048-85BDC9FD1C3A}</a:tableStyleId>
              </a:tblPr>
              <a:tblGrid>
                <a:gridCol w="5305728">
                  <a:extLst>
                    <a:ext uri="{9D8B030D-6E8A-4147-A177-3AD203B41FA5}">
                      <a16:colId xmlns:a16="http://schemas.microsoft.com/office/drawing/2014/main" val="1433544824"/>
                    </a:ext>
                  </a:extLst>
                </a:gridCol>
                <a:gridCol w="5305728">
                  <a:extLst>
                    <a:ext uri="{9D8B030D-6E8A-4147-A177-3AD203B41FA5}">
                      <a16:colId xmlns:a16="http://schemas.microsoft.com/office/drawing/2014/main" val="144996128"/>
                    </a:ext>
                  </a:extLst>
                </a:gridCol>
              </a:tblGrid>
              <a:tr h="370840">
                <a:tc>
                  <a:txBody>
                    <a:bodyPr/>
                    <a:lstStyle/>
                    <a:p>
                      <a:pPr algn="ctr"/>
                      <a:r>
                        <a:rPr lang="en-US" dirty="0"/>
                        <a:t>Advantages of co-operatives</a:t>
                      </a:r>
                    </a:p>
                  </a:txBody>
                  <a:tcPr/>
                </a:tc>
                <a:tc>
                  <a:txBody>
                    <a:bodyPr/>
                    <a:lstStyle/>
                    <a:p>
                      <a:pPr algn="ctr"/>
                      <a:r>
                        <a:rPr lang="en-US" dirty="0"/>
                        <a:t>Disadvantages of co-operatives</a:t>
                      </a:r>
                    </a:p>
                  </a:txBody>
                  <a:tcPr/>
                </a:tc>
                <a:extLst>
                  <a:ext uri="{0D108BD9-81ED-4DB2-BD59-A6C34878D82A}">
                    <a16:rowId xmlns:a16="http://schemas.microsoft.com/office/drawing/2014/main" val="165327167"/>
                  </a:ext>
                </a:extLst>
              </a:tr>
              <a:tr h="370840">
                <a:tc>
                  <a:txBody>
                    <a:bodyPr/>
                    <a:lstStyle/>
                    <a:p>
                      <a:r>
                        <a:rPr lang="en-US" sz="1600" dirty="0"/>
                        <a:t>Every member is a shareholder and therefore is committed to the success of the business.</a:t>
                      </a:r>
                    </a:p>
                  </a:txBody>
                  <a:tcPr/>
                </a:tc>
                <a:tc>
                  <a:txBody>
                    <a:bodyPr/>
                    <a:lstStyle/>
                    <a:p>
                      <a:r>
                        <a:rPr lang="en-US" sz="1600" dirty="0" err="1"/>
                        <a:t>Democractic</a:t>
                      </a:r>
                      <a:r>
                        <a:rPr lang="en-US" sz="1600" dirty="0"/>
                        <a:t> decision making can be slow and frustrating for members.</a:t>
                      </a:r>
                    </a:p>
                  </a:txBody>
                  <a:tcPr/>
                </a:tc>
                <a:extLst>
                  <a:ext uri="{0D108BD9-81ED-4DB2-BD59-A6C34878D82A}">
                    <a16:rowId xmlns:a16="http://schemas.microsoft.com/office/drawing/2014/main" val="2881543274"/>
                  </a:ext>
                </a:extLst>
              </a:tr>
              <a:tr h="370840">
                <a:tc>
                  <a:txBody>
                    <a:bodyPr/>
                    <a:lstStyle/>
                    <a:p>
                      <a:r>
                        <a:rPr lang="en-US" sz="1600" dirty="0"/>
                        <a:t>Members are able to set their own terms and conditions for the business including pay.</a:t>
                      </a:r>
                    </a:p>
                  </a:txBody>
                  <a:tcPr/>
                </a:tc>
                <a:tc>
                  <a:txBody>
                    <a:bodyPr/>
                    <a:lstStyle/>
                    <a:p>
                      <a:r>
                        <a:rPr lang="en-US" sz="1600" dirty="0"/>
                        <a:t>Members may disagree.</a:t>
                      </a:r>
                    </a:p>
                  </a:txBody>
                  <a:tcPr/>
                </a:tc>
                <a:extLst>
                  <a:ext uri="{0D108BD9-81ED-4DB2-BD59-A6C34878D82A}">
                    <a16:rowId xmlns:a16="http://schemas.microsoft.com/office/drawing/2014/main" val="4262841973"/>
                  </a:ext>
                </a:extLst>
              </a:tr>
              <a:tr h="370840">
                <a:tc>
                  <a:txBody>
                    <a:bodyPr/>
                    <a:lstStyle/>
                    <a:p>
                      <a:r>
                        <a:rPr lang="en-US" sz="1600" dirty="0"/>
                        <a:t>Members control all elements of the business, including recruitment, pricing and production.</a:t>
                      </a:r>
                    </a:p>
                  </a:txBody>
                  <a:tcPr/>
                </a:tc>
                <a:tc>
                  <a:txBody>
                    <a:bodyPr/>
                    <a:lstStyle/>
                    <a:p>
                      <a:r>
                        <a:rPr lang="en-US" sz="1600" dirty="0"/>
                        <a:t>Customers and members of the business and finance community may see co-operatives as low status.</a:t>
                      </a:r>
                    </a:p>
                  </a:txBody>
                  <a:tcPr/>
                </a:tc>
                <a:extLst>
                  <a:ext uri="{0D108BD9-81ED-4DB2-BD59-A6C34878D82A}">
                    <a16:rowId xmlns:a16="http://schemas.microsoft.com/office/drawing/2014/main" val="1865815708"/>
                  </a:ext>
                </a:extLst>
              </a:tr>
              <a:tr h="370840">
                <a:tc>
                  <a:txBody>
                    <a:bodyPr/>
                    <a:lstStyle/>
                    <a:p>
                      <a:r>
                        <a:rPr lang="en-US" sz="1600" dirty="0"/>
                        <a:t>The co-operative can benefit from the range of ideas and experience brought by its members.</a:t>
                      </a:r>
                    </a:p>
                  </a:txBody>
                  <a:tcPr/>
                </a:tc>
                <a:tc>
                  <a:txBody>
                    <a:bodyPr/>
                    <a:lstStyle/>
                    <a:p>
                      <a:r>
                        <a:rPr lang="en-US" sz="1600" dirty="0"/>
                        <a:t>Not everyone may have the same commitment to the co-operative.</a:t>
                      </a:r>
                    </a:p>
                  </a:txBody>
                  <a:tcPr/>
                </a:tc>
                <a:extLst>
                  <a:ext uri="{0D108BD9-81ED-4DB2-BD59-A6C34878D82A}">
                    <a16:rowId xmlns:a16="http://schemas.microsoft.com/office/drawing/2014/main" val="3914447496"/>
                  </a:ext>
                </a:extLst>
              </a:tr>
              <a:tr h="370840">
                <a:tc>
                  <a:txBody>
                    <a:bodyPr/>
                    <a:lstStyle/>
                    <a:p>
                      <a:endParaRPr lang="en-US" sz="1600" dirty="0"/>
                    </a:p>
                  </a:txBody>
                  <a:tcPr/>
                </a:tc>
                <a:tc>
                  <a:txBody>
                    <a:bodyPr/>
                    <a:lstStyle/>
                    <a:p>
                      <a:r>
                        <a:rPr lang="en-US" sz="1600" dirty="0"/>
                        <a:t>The committee that controls the co-operative may lack business experience.</a:t>
                      </a:r>
                    </a:p>
                  </a:txBody>
                  <a:tcPr/>
                </a:tc>
                <a:extLst>
                  <a:ext uri="{0D108BD9-81ED-4DB2-BD59-A6C34878D82A}">
                    <a16:rowId xmlns:a16="http://schemas.microsoft.com/office/drawing/2014/main" val="2110161459"/>
                  </a:ext>
                </a:extLst>
              </a:tr>
            </a:tbl>
          </a:graphicData>
        </a:graphic>
      </p:graphicFrame>
    </p:spTree>
    <p:extLst>
      <p:ext uri="{BB962C8B-B14F-4D97-AF65-F5344CB8AC3E}">
        <p14:creationId xmlns:p14="http://schemas.microsoft.com/office/powerpoint/2010/main" val="366925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9F222-50EC-9219-FD38-4C6779FFF31B}"/>
              </a:ext>
            </a:extLst>
          </p:cNvPr>
          <p:cNvSpPr>
            <a:spLocks noGrp="1"/>
          </p:cNvSpPr>
          <p:nvPr>
            <p:ph type="title"/>
          </p:nvPr>
        </p:nvSpPr>
        <p:spPr/>
        <p:txBody>
          <a:bodyPr/>
          <a:lstStyle/>
          <a:p>
            <a:r>
              <a:rPr lang="en-US" b="1" dirty="0"/>
              <a:t>Task</a:t>
            </a:r>
          </a:p>
        </p:txBody>
      </p:sp>
      <p:sp>
        <p:nvSpPr>
          <p:cNvPr id="3" name="TextBox 2">
            <a:extLst>
              <a:ext uri="{FF2B5EF4-FFF2-40B4-BE49-F238E27FC236}">
                <a16:creationId xmlns:a16="http://schemas.microsoft.com/office/drawing/2014/main" id="{11339A0F-32CA-548F-853A-387907D097C2}"/>
              </a:ext>
            </a:extLst>
          </p:cNvPr>
          <p:cNvSpPr txBox="1"/>
          <p:nvPr/>
        </p:nvSpPr>
        <p:spPr>
          <a:xfrm>
            <a:off x="1245875" y="3125972"/>
            <a:ext cx="9154633" cy="923330"/>
          </a:xfrm>
          <a:prstGeom prst="rect">
            <a:avLst/>
          </a:prstGeom>
          <a:noFill/>
        </p:spPr>
        <p:txBody>
          <a:bodyPr wrap="square" rtlCol="0">
            <a:spAutoFit/>
          </a:bodyPr>
          <a:lstStyle/>
          <a:p>
            <a:pPr marL="285750" indent="-285750">
              <a:buFont typeface="Arial" panose="020B0604020202020204" pitchFamily="34" charset="0"/>
              <a:buChar char="•"/>
            </a:pPr>
            <a:r>
              <a:rPr lang="en-US" dirty="0"/>
              <a:t>Explain the term co-operative.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Draw a spider diagram of the advantages and disadvantages of being a co-operative.</a:t>
            </a:r>
          </a:p>
        </p:txBody>
      </p:sp>
    </p:spTree>
    <p:extLst>
      <p:ext uri="{BB962C8B-B14F-4D97-AF65-F5344CB8AC3E}">
        <p14:creationId xmlns:p14="http://schemas.microsoft.com/office/powerpoint/2010/main" val="1041029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DD8BA-912B-0271-392F-5385D82C48C4}"/>
              </a:ext>
            </a:extLst>
          </p:cNvPr>
          <p:cNvSpPr>
            <a:spLocks noGrp="1"/>
          </p:cNvSpPr>
          <p:nvPr>
            <p:ph type="title"/>
          </p:nvPr>
        </p:nvSpPr>
        <p:spPr/>
        <p:txBody>
          <a:bodyPr/>
          <a:lstStyle/>
          <a:p>
            <a:r>
              <a:rPr lang="en-US" b="1" dirty="0"/>
              <a:t>Joint venture</a:t>
            </a:r>
          </a:p>
        </p:txBody>
      </p:sp>
      <p:sp>
        <p:nvSpPr>
          <p:cNvPr id="3" name="TextBox 2">
            <a:extLst>
              <a:ext uri="{FF2B5EF4-FFF2-40B4-BE49-F238E27FC236}">
                <a16:creationId xmlns:a16="http://schemas.microsoft.com/office/drawing/2014/main" id="{221268BD-9570-7B8A-4BAE-C83B3677EFFC}"/>
              </a:ext>
            </a:extLst>
          </p:cNvPr>
          <p:cNvSpPr txBox="1"/>
          <p:nvPr/>
        </p:nvSpPr>
        <p:spPr>
          <a:xfrm>
            <a:off x="680321" y="2389356"/>
            <a:ext cx="10441335" cy="1477328"/>
          </a:xfrm>
          <a:prstGeom prst="rect">
            <a:avLst/>
          </a:prstGeom>
          <a:noFill/>
        </p:spPr>
        <p:txBody>
          <a:bodyPr wrap="square" rtlCol="0">
            <a:spAutoFit/>
          </a:bodyPr>
          <a:lstStyle/>
          <a:p>
            <a:r>
              <a:rPr lang="en-US" dirty="0"/>
              <a:t>A joint venture is when two or more  businesses agree to start a new project together, sharing the capital, the risks and the profits. </a:t>
            </a:r>
          </a:p>
          <a:p>
            <a:endParaRPr lang="en-US" dirty="0"/>
          </a:p>
          <a:p>
            <a:r>
              <a:rPr lang="en-US" dirty="0"/>
              <a:t>For example, many European businesses have set up joint ventures in China with Chinese businesses, as the local managers will have good knowledge of market needs and consumer tastes.</a:t>
            </a:r>
          </a:p>
        </p:txBody>
      </p:sp>
      <p:graphicFrame>
        <p:nvGraphicFramePr>
          <p:cNvPr id="4" name="Table 4">
            <a:extLst>
              <a:ext uri="{FF2B5EF4-FFF2-40B4-BE49-F238E27FC236}">
                <a16:creationId xmlns:a16="http://schemas.microsoft.com/office/drawing/2014/main" id="{8AF49AD7-8C93-3533-339A-8CBE724F6050}"/>
              </a:ext>
            </a:extLst>
          </p:cNvPr>
          <p:cNvGraphicFramePr>
            <a:graphicFrameLocks noGrp="1"/>
          </p:cNvGraphicFramePr>
          <p:nvPr>
            <p:extLst>
              <p:ext uri="{D42A27DB-BD31-4B8C-83A1-F6EECF244321}">
                <p14:modId xmlns:p14="http://schemas.microsoft.com/office/powerpoint/2010/main" val="749205917"/>
              </p:ext>
            </p:extLst>
          </p:nvPr>
        </p:nvGraphicFramePr>
        <p:xfrm>
          <a:off x="680321" y="4294284"/>
          <a:ext cx="10590190" cy="2108200"/>
        </p:xfrm>
        <a:graphic>
          <a:graphicData uri="http://schemas.openxmlformats.org/drawingml/2006/table">
            <a:tbl>
              <a:tblPr firstRow="1" bandRow="1">
                <a:tableStyleId>{5C22544A-7EE6-4342-B048-85BDC9FD1C3A}</a:tableStyleId>
              </a:tblPr>
              <a:tblGrid>
                <a:gridCol w="5295095">
                  <a:extLst>
                    <a:ext uri="{9D8B030D-6E8A-4147-A177-3AD203B41FA5}">
                      <a16:colId xmlns:a16="http://schemas.microsoft.com/office/drawing/2014/main" val="1053429824"/>
                    </a:ext>
                  </a:extLst>
                </a:gridCol>
                <a:gridCol w="5295095">
                  <a:extLst>
                    <a:ext uri="{9D8B030D-6E8A-4147-A177-3AD203B41FA5}">
                      <a16:colId xmlns:a16="http://schemas.microsoft.com/office/drawing/2014/main" val="568533146"/>
                    </a:ext>
                  </a:extLst>
                </a:gridCol>
              </a:tblGrid>
              <a:tr h="370840">
                <a:tc>
                  <a:txBody>
                    <a:bodyPr/>
                    <a:lstStyle/>
                    <a:p>
                      <a:pPr algn="ctr"/>
                      <a:r>
                        <a:rPr lang="en-US" dirty="0"/>
                        <a:t>Advantages of joint ventures</a:t>
                      </a:r>
                    </a:p>
                  </a:txBody>
                  <a:tcPr/>
                </a:tc>
                <a:tc>
                  <a:txBody>
                    <a:bodyPr/>
                    <a:lstStyle/>
                    <a:p>
                      <a:pPr algn="ctr"/>
                      <a:r>
                        <a:rPr lang="en-US" dirty="0"/>
                        <a:t>Disadvantages of joint venture</a:t>
                      </a:r>
                    </a:p>
                  </a:txBody>
                  <a:tcPr/>
                </a:tc>
                <a:extLst>
                  <a:ext uri="{0D108BD9-81ED-4DB2-BD59-A6C34878D82A}">
                    <a16:rowId xmlns:a16="http://schemas.microsoft.com/office/drawing/2014/main" val="1910558010"/>
                  </a:ext>
                </a:extLst>
              </a:tr>
              <a:tr h="370840">
                <a:tc>
                  <a:txBody>
                    <a:bodyPr/>
                    <a:lstStyle/>
                    <a:p>
                      <a:r>
                        <a:rPr lang="en-US" sz="1600" dirty="0"/>
                        <a:t>Sharing of costs – very important for expensive projects such as new aircraft.</a:t>
                      </a:r>
                    </a:p>
                  </a:txBody>
                  <a:tcPr/>
                </a:tc>
                <a:tc>
                  <a:txBody>
                    <a:bodyPr/>
                    <a:lstStyle/>
                    <a:p>
                      <a:r>
                        <a:rPr lang="en-US" sz="1600" dirty="0"/>
                        <a:t>If the new project is successful, then the profits have to be shared with the joint venture partner.</a:t>
                      </a:r>
                    </a:p>
                  </a:txBody>
                  <a:tcPr/>
                </a:tc>
                <a:extLst>
                  <a:ext uri="{0D108BD9-81ED-4DB2-BD59-A6C34878D82A}">
                    <a16:rowId xmlns:a16="http://schemas.microsoft.com/office/drawing/2014/main" val="2415071944"/>
                  </a:ext>
                </a:extLst>
              </a:tr>
              <a:tr h="370840">
                <a:tc>
                  <a:txBody>
                    <a:bodyPr/>
                    <a:lstStyle/>
                    <a:p>
                      <a:r>
                        <a:rPr lang="en-US" sz="1600" dirty="0"/>
                        <a:t>Local knowledge when joint venture company is already based in the country.</a:t>
                      </a:r>
                    </a:p>
                  </a:txBody>
                  <a:tcPr/>
                </a:tc>
                <a:tc>
                  <a:txBody>
                    <a:bodyPr/>
                    <a:lstStyle/>
                    <a:p>
                      <a:r>
                        <a:rPr lang="en-US" sz="1600" dirty="0"/>
                        <a:t>Disagreements over important decisions might occur.</a:t>
                      </a:r>
                    </a:p>
                  </a:txBody>
                  <a:tcPr/>
                </a:tc>
                <a:extLst>
                  <a:ext uri="{0D108BD9-81ED-4DB2-BD59-A6C34878D82A}">
                    <a16:rowId xmlns:a16="http://schemas.microsoft.com/office/drawing/2014/main" val="1692466318"/>
                  </a:ext>
                </a:extLst>
              </a:tr>
              <a:tr h="370840">
                <a:tc>
                  <a:txBody>
                    <a:bodyPr/>
                    <a:lstStyle/>
                    <a:p>
                      <a:r>
                        <a:rPr lang="en-US" sz="1600" dirty="0"/>
                        <a:t>Risks are shared.</a:t>
                      </a:r>
                    </a:p>
                  </a:txBody>
                  <a:tcPr/>
                </a:tc>
                <a:tc>
                  <a:txBody>
                    <a:bodyPr/>
                    <a:lstStyle/>
                    <a:p>
                      <a:r>
                        <a:rPr lang="en-US" sz="1600" dirty="0"/>
                        <a:t>The two joint venture partners might have different ways of running a business – different cultures.</a:t>
                      </a:r>
                    </a:p>
                  </a:txBody>
                  <a:tcPr/>
                </a:tc>
                <a:extLst>
                  <a:ext uri="{0D108BD9-81ED-4DB2-BD59-A6C34878D82A}">
                    <a16:rowId xmlns:a16="http://schemas.microsoft.com/office/drawing/2014/main" val="1153800065"/>
                  </a:ext>
                </a:extLst>
              </a:tr>
            </a:tbl>
          </a:graphicData>
        </a:graphic>
      </p:graphicFrame>
    </p:spTree>
    <p:extLst>
      <p:ext uri="{BB962C8B-B14F-4D97-AF65-F5344CB8AC3E}">
        <p14:creationId xmlns:p14="http://schemas.microsoft.com/office/powerpoint/2010/main" val="1242008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9F222-50EC-9219-FD38-4C6779FFF31B}"/>
              </a:ext>
            </a:extLst>
          </p:cNvPr>
          <p:cNvSpPr>
            <a:spLocks noGrp="1"/>
          </p:cNvSpPr>
          <p:nvPr>
            <p:ph type="title"/>
          </p:nvPr>
        </p:nvSpPr>
        <p:spPr/>
        <p:txBody>
          <a:bodyPr/>
          <a:lstStyle/>
          <a:p>
            <a:r>
              <a:rPr lang="en-US" b="1" dirty="0"/>
              <a:t>Task</a:t>
            </a:r>
          </a:p>
        </p:txBody>
      </p:sp>
      <p:sp>
        <p:nvSpPr>
          <p:cNvPr id="3" name="TextBox 2">
            <a:extLst>
              <a:ext uri="{FF2B5EF4-FFF2-40B4-BE49-F238E27FC236}">
                <a16:creationId xmlns:a16="http://schemas.microsoft.com/office/drawing/2014/main" id="{11339A0F-32CA-548F-853A-387907D097C2}"/>
              </a:ext>
            </a:extLst>
          </p:cNvPr>
          <p:cNvSpPr txBox="1"/>
          <p:nvPr/>
        </p:nvSpPr>
        <p:spPr>
          <a:xfrm>
            <a:off x="1107652" y="3429000"/>
            <a:ext cx="9503641" cy="923330"/>
          </a:xfrm>
          <a:prstGeom prst="rect">
            <a:avLst/>
          </a:prstGeom>
          <a:noFill/>
        </p:spPr>
        <p:txBody>
          <a:bodyPr wrap="square" rtlCol="0">
            <a:spAutoFit/>
          </a:bodyPr>
          <a:lstStyle/>
          <a:p>
            <a:pPr marL="285750" indent="-285750">
              <a:buFont typeface="Arial" panose="020B0604020202020204" pitchFamily="34" charset="0"/>
              <a:buChar char="•"/>
            </a:pPr>
            <a:r>
              <a:rPr lang="en-US" dirty="0"/>
              <a:t>Explain the term joint venture.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Draw a spider diagram of the advantages and disadvantages of being a joint venture.</a:t>
            </a:r>
          </a:p>
        </p:txBody>
      </p:sp>
    </p:spTree>
    <p:extLst>
      <p:ext uri="{BB962C8B-B14F-4D97-AF65-F5344CB8AC3E}">
        <p14:creationId xmlns:p14="http://schemas.microsoft.com/office/powerpoint/2010/main" val="1883482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3774E-55A1-846F-EDE7-6F812845E307}"/>
              </a:ext>
            </a:extLst>
          </p:cNvPr>
          <p:cNvSpPr>
            <a:spLocks noGrp="1"/>
          </p:cNvSpPr>
          <p:nvPr>
            <p:ph type="ctrTitle"/>
          </p:nvPr>
        </p:nvSpPr>
        <p:spPr/>
        <p:txBody>
          <a:bodyPr/>
          <a:lstStyle/>
          <a:p>
            <a:r>
              <a:rPr lang="en-US" b="1" dirty="0"/>
              <a:t>Public vs private sector</a:t>
            </a:r>
          </a:p>
        </p:txBody>
      </p:sp>
    </p:spTree>
    <p:extLst>
      <p:ext uri="{BB962C8B-B14F-4D97-AF65-F5344CB8AC3E}">
        <p14:creationId xmlns:p14="http://schemas.microsoft.com/office/powerpoint/2010/main" val="2292388748"/>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docProps/app.xml><?xml version="1.0" encoding="utf-8"?>
<Properties xmlns="http://schemas.openxmlformats.org/officeDocument/2006/extended-properties" xmlns:vt="http://schemas.openxmlformats.org/officeDocument/2006/docPropsVTypes">
  <Template>{704634EB-AAF2-2445-A89E-E00150C98114}tf10001057</Template>
  <TotalTime>130</TotalTime>
  <Words>1621</Words>
  <Application>Microsoft Macintosh PowerPoint</Application>
  <PresentationFormat>Widescreen</PresentationFormat>
  <Paragraphs>108</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Trebuchet MS</vt:lpstr>
      <vt:lpstr>Berlin</vt:lpstr>
      <vt:lpstr>Other Business Organisations</vt:lpstr>
      <vt:lpstr>Multinationals</vt:lpstr>
      <vt:lpstr>Should we allow the XYZ Corporation to set up a factory in our country?</vt:lpstr>
      <vt:lpstr>Co-operatives</vt:lpstr>
      <vt:lpstr>Advantages and disadvantages of  co-operatives</vt:lpstr>
      <vt:lpstr>Task</vt:lpstr>
      <vt:lpstr>Joint venture</vt:lpstr>
      <vt:lpstr>Task</vt:lpstr>
      <vt:lpstr>Public vs private sector</vt:lpstr>
      <vt:lpstr>PowerPoint Presentation</vt:lpstr>
      <vt:lpstr>PowerPoint Presentation</vt:lpstr>
      <vt:lpstr>The private and public sectors</vt:lpstr>
      <vt:lpstr>PowerPoint Presentation</vt:lpstr>
      <vt:lpstr>Public Corporations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Other Business Organisations</dc:title>
  <dc:creator>Melanie Wright</dc:creator>
  <cp:lastModifiedBy>Melanie Wright</cp:lastModifiedBy>
  <cp:revision>14</cp:revision>
  <dcterms:created xsi:type="dcterms:W3CDTF">2022-10-17T21:55:16Z</dcterms:created>
  <dcterms:modified xsi:type="dcterms:W3CDTF">2022-11-17T18:45:21Z</dcterms:modified>
</cp:coreProperties>
</file>