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60" r:id="rId5"/>
    <p:sldId id="263" r:id="rId6"/>
    <p:sldId id="264" r:id="rId7"/>
    <p:sldId id="265" r:id="rId8"/>
    <p:sldId id="261" r:id="rId9"/>
    <p:sldId id="262" r:id="rId10"/>
    <p:sldId id="272" r:id="rId11"/>
    <p:sldId id="266" r:id="rId12"/>
    <p:sldId id="271" r:id="rId13"/>
    <p:sldId id="267" r:id="rId14"/>
    <p:sldId id="268" r:id="rId15"/>
    <p:sldId id="270"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95"/>
    <p:restoredTop sz="94650"/>
  </p:normalViewPr>
  <p:slideViewPr>
    <p:cSldViewPr snapToGrid="0">
      <p:cViewPr varScale="1">
        <p:scale>
          <a:sx n="120" d="100"/>
          <a:sy n="120" d="100"/>
        </p:scale>
        <p:origin x="5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68C0217-6436-FC47-8E0E-4156732DEF8D}" type="datetimeFigureOut">
              <a:rPr lang="en-US" smtClean="0"/>
              <a:t>3/20/23</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97106854-A65F-D544-9F00-1A2BC27CB7E1}" type="slidenum">
              <a:rPr lang="en-US" smtClean="0"/>
              <a:t>‹#›</a:t>
            </a:fld>
            <a:endParaRPr lang="en-US"/>
          </a:p>
        </p:txBody>
      </p:sp>
    </p:spTree>
    <p:extLst>
      <p:ext uri="{BB962C8B-B14F-4D97-AF65-F5344CB8AC3E}">
        <p14:creationId xmlns:p14="http://schemas.microsoft.com/office/powerpoint/2010/main" val="291487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8C0217-6436-FC47-8E0E-4156732DEF8D}"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10841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68C0217-6436-FC47-8E0E-4156732DEF8D}"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387691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68C0217-6436-FC47-8E0E-4156732DEF8D}"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103505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8C0217-6436-FC47-8E0E-4156732DEF8D}"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178238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8C0217-6436-FC47-8E0E-4156732DEF8D}" type="datetimeFigureOut">
              <a:rPr lang="en-US" smtClean="0"/>
              <a:t>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903993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8C0217-6436-FC47-8E0E-4156732DEF8D}" type="datetimeFigureOut">
              <a:rPr lang="en-US" smtClean="0"/>
              <a:t>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228506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8C0217-6436-FC47-8E0E-4156732DEF8D}"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4025275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8C0217-6436-FC47-8E0E-4156732DEF8D}"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95867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8C0217-6436-FC47-8E0E-4156732DEF8D}"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394644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8C0217-6436-FC47-8E0E-4156732DEF8D}"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258343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8C0217-6436-FC47-8E0E-4156732DEF8D}"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131005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8C0217-6436-FC47-8E0E-4156732DEF8D}" type="datetimeFigureOut">
              <a:rPr lang="en-US" smtClean="0"/>
              <a:t>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157969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8C0217-6436-FC47-8E0E-4156732DEF8D}" type="datetimeFigureOut">
              <a:rPr lang="en-US" smtClean="0"/>
              <a:t>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401276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0217-6436-FC47-8E0E-4156732DEF8D}" type="datetimeFigureOut">
              <a:rPr lang="en-US" smtClean="0"/>
              <a:t>3/20/23</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246603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8C0217-6436-FC47-8E0E-4156732DEF8D}"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390047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8C0217-6436-FC47-8E0E-4156732DEF8D}"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7106854-A65F-D544-9F00-1A2BC27CB7E1}" type="slidenum">
              <a:rPr lang="en-US" smtClean="0"/>
              <a:t>‹#›</a:t>
            </a:fld>
            <a:endParaRPr lang="en-US"/>
          </a:p>
        </p:txBody>
      </p:sp>
    </p:spTree>
    <p:extLst>
      <p:ext uri="{BB962C8B-B14F-4D97-AF65-F5344CB8AC3E}">
        <p14:creationId xmlns:p14="http://schemas.microsoft.com/office/powerpoint/2010/main" val="420287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8C0217-6436-FC47-8E0E-4156732DEF8D}" type="datetimeFigureOut">
              <a:rPr lang="en-US" smtClean="0"/>
              <a:t>3/20/23</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7106854-A65F-D544-9F00-1A2BC27CB7E1}" type="slidenum">
              <a:rPr lang="en-US" smtClean="0"/>
              <a:t>‹#›</a:t>
            </a:fld>
            <a:endParaRPr lang="en-US"/>
          </a:p>
        </p:txBody>
      </p:sp>
    </p:spTree>
    <p:extLst>
      <p:ext uri="{BB962C8B-B14F-4D97-AF65-F5344CB8AC3E}">
        <p14:creationId xmlns:p14="http://schemas.microsoft.com/office/powerpoint/2010/main" val="31864349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career-advice.jobs.ac.uk/cv-and-cover-letter-advice/cover-letters/top-ten-tips-for-writing-cover-letters-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HG68Ymazo18?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Ah-IV7DR8oU?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monster.co.uk/career-advice/article/cv-tip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80E9-92BC-9766-3E7E-0C92D17B560E}"/>
              </a:ext>
            </a:extLst>
          </p:cNvPr>
          <p:cNvSpPr>
            <a:spLocks noGrp="1"/>
          </p:cNvSpPr>
          <p:nvPr>
            <p:ph type="ctrTitle"/>
          </p:nvPr>
        </p:nvSpPr>
        <p:spPr/>
        <p:txBody>
          <a:bodyPr/>
          <a:lstStyle/>
          <a:p>
            <a:r>
              <a:rPr lang="en-US" b="1" dirty="0"/>
              <a:t>Recruitment</a:t>
            </a:r>
          </a:p>
        </p:txBody>
      </p:sp>
    </p:spTree>
    <p:extLst>
      <p:ext uri="{BB962C8B-B14F-4D97-AF65-F5344CB8AC3E}">
        <p14:creationId xmlns:p14="http://schemas.microsoft.com/office/powerpoint/2010/main" val="91303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2F25159-47A9-44F7-B312-6E26A06E3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7DFBE8CE-F048-4375-81F2-39C22C9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13B552D9-BE6A-4858-B352-6E2EF9F00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194BFD0D-DC53-4A48-88D5-3846F85D2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E52FC2CF-5CFE-40D3-9DC7-6D6A35C0F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52E8880-2AF6-4F43-841B-53A06EF71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4C0C724-AECC-440E-BD64-DC784701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8F935FF3-0509-47A8-ACC5-5AF1D7D4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1C58A8F7-9168-43B9-B34F-CEDE9D090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D1CC479C-BBB9-4C73-BCC7-5B28F7A7D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60645D5A-C4C0-4DA7-AF04-069F6B5A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ED373F68-6A63-4656-B096-BD0B4076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5" name="Group 24">
            <a:extLst>
              <a:ext uri="{FF2B5EF4-FFF2-40B4-BE49-F238E27FC236}">
                <a16:creationId xmlns:a16="http://schemas.microsoft.com/office/drawing/2014/main" id="{3E239521-4E27-466E-9087-5C3D9CD1C9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F0939603-6562-4246-A9A6-CE0657B91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4088B391-2267-4070-940E-1DFC16029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C843D276-7F19-4B7B-A3C9-E92CF9825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F8BF858F-F5FD-4A7D-A74C-4DB4D07E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1F6D2125-7D86-4D93-A5CB-0BCFE524B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12A20C10-8367-4EE7-84F1-DA8FC3201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7D2F7B40-09B0-4DD4-B504-7BE155EED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5" name="Rectangle 34">
              <a:extLst>
                <a:ext uri="{FF2B5EF4-FFF2-40B4-BE49-F238E27FC236}">
                  <a16:creationId xmlns:a16="http://schemas.microsoft.com/office/drawing/2014/main" id="{C6AD4D91-560B-4DF8-B52B-A6BF83A6E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 name="TextBox 5">
            <a:extLst>
              <a:ext uri="{FF2B5EF4-FFF2-40B4-BE49-F238E27FC236}">
                <a16:creationId xmlns:a16="http://schemas.microsoft.com/office/drawing/2014/main" id="{68169054-E860-F13E-8111-D2133F5D26A5}"/>
              </a:ext>
            </a:extLst>
          </p:cNvPr>
          <p:cNvSpPr txBox="1"/>
          <p:nvPr/>
        </p:nvSpPr>
        <p:spPr>
          <a:xfrm>
            <a:off x="1154955" y="2120900"/>
            <a:ext cx="3133726" cy="3898900"/>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bg1"/>
                </a:solidFill>
              </a:rPr>
              <a:t>Example of Resume</a:t>
            </a:r>
          </a:p>
        </p:txBody>
      </p:sp>
      <p:pic>
        <p:nvPicPr>
          <p:cNvPr id="5" name="Picture 4" descr="Table&#10;&#10;Description automatically generated">
            <a:extLst>
              <a:ext uri="{FF2B5EF4-FFF2-40B4-BE49-F238E27FC236}">
                <a16:creationId xmlns:a16="http://schemas.microsoft.com/office/drawing/2014/main" id="{63975B75-F6EB-5709-10B1-614EDA4A969B}"/>
              </a:ext>
            </a:extLst>
          </p:cNvPr>
          <p:cNvPicPr>
            <a:picLocks noChangeAspect="1"/>
          </p:cNvPicPr>
          <p:nvPr/>
        </p:nvPicPr>
        <p:blipFill>
          <a:blip r:embed="rId3"/>
          <a:stretch>
            <a:fillRect/>
          </a:stretch>
        </p:blipFill>
        <p:spPr>
          <a:xfrm>
            <a:off x="6362369" y="803751"/>
            <a:ext cx="4056009" cy="5250498"/>
          </a:xfrm>
          <a:prstGeom prst="rect">
            <a:avLst/>
          </a:prstGeom>
        </p:spPr>
      </p:pic>
      <p:sp>
        <p:nvSpPr>
          <p:cNvPr id="38" name="Rectangle 37">
            <a:extLst>
              <a:ext uri="{FF2B5EF4-FFF2-40B4-BE49-F238E27FC236}">
                <a16:creationId xmlns:a16="http://schemas.microsoft.com/office/drawing/2014/main" id="{BFD3DF8A-480D-4BB4-B603-B70596CFD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60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C920C-FDD9-B855-836C-90039A8D5EDD}"/>
              </a:ext>
            </a:extLst>
          </p:cNvPr>
          <p:cNvSpPr txBox="1"/>
          <p:nvPr/>
        </p:nvSpPr>
        <p:spPr>
          <a:xfrm>
            <a:off x="469557" y="751750"/>
            <a:ext cx="4593265" cy="707886"/>
          </a:xfrm>
          <a:prstGeom prst="rect">
            <a:avLst/>
          </a:prstGeom>
          <a:noFill/>
          <a:ln>
            <a:solidFill>
              <a:schemeClr val="accent1"/>
            </a:solidFill>
          </a:ln>
        </p:spPr>
        <p:txBody>
          <a:bodyPr wrap="square" rtlCol="0">
            <a:spAutoFit/>
          </a:bodyPr>
          <a:lstStyle/>
          <a:p>
            <a:pPr algn="ctr"/>
            <a:r>
              <a:rPr lang="en-US" sz="4000" b="1" dirty="0">
                <a:solidFill>
                  <a:srgbClr val="0070C0"/>
                </a:solidFill>
              </a:rPr>
              <a:t>Application Letter</a:t>
            </a:r>
          </a:p>
        </p:txBody>
      </p:sp>
      <p:sp>
        <p:nvSpPr>
          <p:cNvPr id="3" name="TextBox 2">
            <a:extLst>
              <a:ext uri="{FF2B5EF4-FFF2-40B4-BE49-F238E27FC236}">
                <a16:creationId xmlns:a16="http://schemas.microsoft.com/office/drawing/2014/main" id="{28104930-1BB0-40A5-F0FD-F0F1D2CF406A}"/>
              </a:ext>
            </a:extLst>
          </p:cNvPr>
          <p:cNvSpPr txBox="1"/>
          <p:nvPr/>
        </p:nvSpPr>
        <p:spPr>
          <a:xfrm>
            <a:off x="469557" y="4722152"/>
            <a:ext cx="8538519" cy="1107996"/>
          </a:xfrm>
          <a:prstGeom prst="rect">
            <a:avLst/>
          </a:prstGeom>
          <a:noFill/>
          <a:ln>
            <a:solidFill>
              <a:schemeClr val="accent1"/>
            </a:solidFill>
          </a:ln>
        </p:spPr>
        <p:txBody>
          <a:bodyPr wrap="square" rtlCol="0">
            <a:spAutoFit/>
          </a:bodyPr>
          <a:lstStyle/>
          <a:p>
            <a:r>
              <a:rPr lang="en-GB" sz="1800" dirty="0">
                <a:hlinkClick r:id="rId2"/>
              </a:rPr>
              <a:t>https://career-advice.jobs.ac.uk/cv-and-cover-letter-advice/cover-letters/top-ten-tips-for-writing-cover-letters-2/</a:t>
            </a:r>
            <a:endParaRPr lang="en-GB" sz="1800" dirty="0"/>
          </a:p>
          <a:p>
            <a:endParaRPr lang="en-GB" dirty="0"/>
          </a:p>
          <a:p>
            <a:r>
              <a:rPr lang="en-GB" sz="1200" dirty="0">
                <a:solidFill>
                  <a:srgbClr val="0070C0"/>
                </a:solidFill>
              </a:rPr>
              <a:t>(show in browser)</a:t>
            </a:r>
          </a:p>
        </p:txBody>
      </p:sp>
      <p:sp>
        <p:nvSpPr>
          <p:cNvPr id="4" name="TextBox 3">
            <a:extLst>
              <a:ext uri="{FF2B5EF4-FFF2-40B4-BE49-F238E27FC236}">
                <a16:creationId xmlns:a16="http://schemas.microsoft.com/office/drawing/2014/main" id="{74988AC7-3152-DBED-7D27-E7466F12573E}"/>
              </a:ext>
            </a:extLst>
          </p:cNvPr>
          <p:cNvSpPr txBox="1"/>
          <p:nvPr/>
        </p:nvSpPr>
        <p:spPr>
          <a:xfrm>
            <a:off x="469557" y="2213731"/>
            <a:ext cx="10157254" cy="1754326"/>
          </a:xfrm>
          <a:prstGeom prst="rect">
            <a:avLst/>
          </a:prstGeom>
          <a:noFill/>
          <a:ln>
            <a:solidFill>
              <a:schemeClr val="accent1"/>
            </a:solidFill>
          </a:ln>
        </p:spPr>
        <p:txBody>
          <a:bodyPr wrap="square" rtlCol="0">
            <a:spAutoFit/>
          </a:bodyPr>
          <a:lstStyle/>
          <a:p>
            <a:r>
              <a:rPr lang="en-US" dirty="0"/>
              <a:t>An application letter or email is a way to introduce your self to the company. It is important to send something, even if the company asks for an application form.</a:t>
            </a:r>
          </a:p>
          <a:p>
            <a:endParaRPr lang="en-US" dirty="0"/>
          </a:p>
          <a:p>
            <a:r>
              <a:rPr lang="en-US" dirty="0"/>
              <a:t>There are lots of tips and advice online on how to write an application letter. </a:t>
            </a:r>
          </a:p>
          <a:p>
            <a:endParaRPr lang="en-US" dirty="0"/>
          </a:p>
          <a:p>
            <a:r>
              <a:rPr lang="en-US" dirty="0"/>
              <a:t>Below is an article on what to include.</a:t>
            </a:r>
          </a:p>
        </p:txBody>
      </p:sp>
    </p:spTree>
    <p:extLst>
      <p:ext uri="{BB962C8B-B14F-4D97-AF65-F5344CB8AC3E}">
        <p14:creationId xmlns:p14="http://schemas.microsoft.com/office/powerpoint/2010/main" val="149392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2F25159-47A9-44F7-B312-6E26A06E3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DFBE8CE-F048-4375-81F2-39C22C9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3B552D9-BE6A-4858-B352-6E2EF9F00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94BFD0D-DC53-4A48-88D5-3846F85D2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52FC2CF-5CFE-40D3-9DC7-6D6A35C0F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52E8880-2AF6-4F43-841B-53A06EF71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4C0C724-AECC-440E-BD64-DC784701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8F935FF3-0509-47A8-ACC5-5AF1D7D4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1C58A8F7-9168-43B9-B34F-CEDE9D090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D1CC479C-BBB9-4C73-BCC7-5B28F7A7D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60645D5A-C4C0-4DA7-AF04-069F6B5A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ED373F68-6A63-4656-B096-BD0B4076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E239521-4E27-466E-9087-5C3D9CD1C9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F0939603-6562-4246-A9A6-CE0657B91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4088B391-2267-4070-940E-1DFC16029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C843D276-7F19-4B7B-A3C9-E92CF9825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F8BF858F-F5FD-4A7D-A74C-4DB4D07E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1F6D2125-7D86-4D93-A5CB-0BCFE524B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12A20C10-8367-4EE7-84F1-DA8FC3201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7D2F7B40-09B0-4DD4-B504-7BE155EED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Rectangle 32">
              <a:extLst>
                <a:ext uri="{FF2B5EF4-FFF2-40B4-BE49-F238E27FC236}">
                  <a16:creationId xmlns:a16="http://schemas.microsoft.com/office/drawing/2014/main" id="{C6AD4D91-560B-4DF8-B52B-A6BF83A6E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extBox 3">
            <a:extLst>
              <a:ext uri="{FF2B5EF4-FFF2-40B4-BE49-F238E27FC236}">
                <a16:creationId xmlns:a16="http://schemas.microsoft.com/office/drawing/2014/main" id="{EBC2A881-79C5-1E4F-FD36-8B2EB2058F80}"/>
              </a:ext>
            </a:extLst>
          </p:cNvPr>
          <p:cNvSpPr txBox="1"/>
          <p:nvPr/>
        </p:nvSpPr>
        <p:spPr>
          <a:xfrm>
            <a:off x="1154955" y="2120900"/>
            <a:ext cx="3133726" cy="3898900"/>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bg1"/>
                </a:solidFill>
              </a:rPr>
              <a:t>Example of Application Letter</a:t>
            </a:r>
          </a:p>
        </p:txBody>
      </p:sp>
      <p:pic>
        <p:nvPicPr>
          <p:cNvPr id="3" name="Picture 2" descr="Text, letter&#10;&#10;Description automatically generated">
            <a:extLst>
              <a:ext uri="{FF2B5EF4-FFF2-40B4-BE49-F238E27FC236}">
                <a16:creationId xmlns:a16="http://schemas.microsoft.com/office/drawing/2014/main" id="{398B44D3-B781-9BBC-461E-57E20EBA55F6}"/>
              </a:ext>
            </a:extLst>
          </p:cNvPr>
          <p:cNvPicPr>
            <a:picLocks noChangeAspect="1"/>
          </p:cNvPicPr>
          <p:nvPr/>
        </p:nvPicPr>
        <p:blipFill>
          <a:blip r:embed="rId3"/>
          <a:stretch>
            <a:fillRect/>
          </a:stretch>
        </p:blipFill>
        <p:spPr>
          <a:xfrm>
            <a:off x="6191728" y="803751"/>
            <a:ext cx="4397290" cy="5250498"/>
          </a:xfrm>
          <a:prstGeom prst="rect">
            <a:avLst/>
          </a:prstGeom>
        </p:spPr>
      </p:pic>
      <p:sp>
        <p:nvSpPr>
          <p:cNvPr id="36" name="Rectangle 35">
            <a:extLst>
              <a:ext uri="{FF2B5EF4-FFF2-40B4-BE49-F238E27FC236}">
                <a16:creationId xmlns:a16="http://schemas.microsoft.com/office/drawing/2014/main" id="{BFD3DF8A-480D-4BB4-B603-B70596CFD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878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9D4CF7-C4D3-FB14-EB58-FEFC8769BB3B}"/>
              </a:ext>
            </a:extLst>
          </p:cNvPr>
          <p:cNvSpPr txBox="1"/>
          <p:nvPr/>
        </p:nvSpPr>
        <p:spPr>
          <a:xfrm>
            <a:off x="959004" y="825821"/>
            <a:ext cx="2732568" cy="707886"/>
          </a:xfrm>
          <a:prstGeom prst="rect">
            <a:avLst/>
          </a:prstGeom>
          <a:noFill/>
          <a:ln>
            <a:solidFill>
              <a:schemeClr val="accent1"/>
            </a:solidFill>
          </a:ln>
        </p:spPr>
        <p:txBody>
          <a:bodyPr wrap="square" rtlCol="0">
            <a:spAutoFit/>
          </a:bodyPr>
          <a:lstStyle/>
          <a:p>
            <a:pPr algn="ctr"/>
            <a:r>
              <a:rPr lang="en-US" sz="4000" b="1" dirty="0">
                <a:solidFill>
                  <a:srgbClr val="0070C0"/>
                </a:solidFill>
              </a:rPr>
              <a:t>Interviews</a:t>
            </a:r>
          </a:p>
        </p:txBody>
      </p:sp>
      <p:sp>
        <p:nvSpPr>
          <p:cNvPr id="3" name="TextBox 2">
            <a:extLst>
              <a:ext uri="{FF2B5EF4-FFF2-40B4-BE49-F238E27FC236}">
                <a16:creationId xmlns:a16="http://schemas.microsoft.com/office/drawing/2014/main" id="{90DB9B88-FFC9-4EA9-B32E-AC6D0FBC8E82}"/>
              </a:ext>
            </a:extLst>
          </p:cNvPr>
          <p:cNvSpPr txBox="1"/>
          <p:nvPr/>
        </p:nvSpPr>
        <p:spPr>
          <a:xfrm>
            <a:off x="959004" y="1984917"/>
            <a:ext cx="9456235" cy="3693319"/>
          </a:xfrm>
          <a:prstGeom prst="rect">
            <a:avLst/>
          </a:prstGeom>
          <a:noFill/>
          <a:ln>
            <a:solidFill>
              <a:schemeClr val="accent1"/>
            </a:solidFill>
          </a:ln>
        </p:spPr>
        <p:txBody>
          <a:bodyPr wrap="square" rtlCol="0">
            <a:spAutoFit/>
          </a:bodyPr>
          <a:lstStyle/>
          <a:p>
            <a:r>
              <a:rPr lang="en-US" dirty="0"/>
              <a:t>Applicants that the company is interested in are shortlisted and invited for interview. This can be in person, or online. It is often easier to get an idea of whether or not the person will be a good fit for the role and the organization if you meet them in person.</a:t>
            </a:r>
          </a:p>
          <a:p>
            <a:endParaRPr lang="en-US" dirty="0"/>
          </a:p>
          <a:p>
            <a:r>
              <a:rPr lang="en-US" dirty="0"/>
              <a:t>At this point, companies will also check the person’s references. These are people who the applicant has asked to give their opinion on the person. You must always ask someone before giving their name as a referee for you. If you are at school, or have just left school, you will normally give the name of a teacher, if you are older, it will normally be your last employer.</a:t>
            </a:r>
          </a:p>
          <a:p>
            <a:endParaRPr lang="en-US" dirty="0"/>
          </a:p>
          <a:p>
            <a:r>
              <a:rPr lang="en-US" dirty="0"/>
              <a:t>An interview is basically a conversation between the company and the applicant. There are lots of tips online and we are going to practice some interview technique.</a:t>
            </a:r>
          </a:p>
        </p:txBody>
      </p:sp>
    </p:spTree>
    <p:extLst>
      <p:ext uri="{BB962C8B-B14F-4D97-AF65-F5344CB8AC3E}">
        <p14:creationId xmlns:p14="http://schemas.microsoft.com/office/powerpoint/2010/main" val="169558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Top Interview Tips: Common Questions, Nonverbal Communication &amp; More |  Indeed">
            <a:hlinkClick r:id="" action="ppaction://media"/>
            <a:extLst>
              <a:ext uri="{FF2B5EF4-FFF2-40B4-BE49-F238E27FC236}">
                <a16:creationId xmlns:a16="http://schemas.microsoft.com/office/drawing/2014/main" id="{A412A6F5-327D-2D53-D785-0F0E1EA27F68}"/>
              </a:ext>
            </a:extLst>
          </p:cNvPr>
          <p:cNvPicPr>
            <a:picLocks noRot="1" noChangeAspect="1"/>
          </p:cNvPicPr>
          <p:nvPr>
            <a:videoFile r:link="rId1"/>
          </p:nvPr>
        </p:nvPicPr>
        <p:blipFill>
          <a:blip r:embed="rId3"/>
          <a:stretch>
            <a:fillRect/>
          </a:stretch>
        </p:blipFill>
        <p:spPr>
          <a:xfrm>
            <a:off x="1165852" y="643466"/>
            <a:ext cx="9860295" cy="5571067"/>
          </a:xfrm>
          <a:prstGeom prst="rect">
            <a:avLst/>
          </a:prstGeom>
        </p:spPr>
      </p:pic>
    </p:spTree>
    <p:extLst>
      <p:ext uri="{BB962C8B-B14F-4D97-AF65-F5344CB8AC3E}">
        <p14:creationId xmlns:p14="http://schemas.microsoft.com/office/powerpoint/2010/main" val="214440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Job Interview FAIL">
            <a:hlinkClick r:id="" action="ppaction://media"/>
            <a:extLst>
              <a:ext uri="{FF2B5EF4-FFF2-40B4-BE49-F238E27FC236}">
                <a16:creationId xmlns:a16="http://schemas.microsoft.com/office/drawing/2014/main" id="{1B787BDD-0888-36EA-59C7-8C1109B8FCCE}"/>
              </a:ext>
            </a:extLst>
          </p:cNvPr>
          <p:cNvPicPr>
            <a:picLocks noRot="1" noChangeAspect="1"/>
          </p:cNvPicPr>
          <p:nvPr>
            <a:videoFile r:link="rId1"/>
          </p:nvPr>
        </p:nvPicPr>
        <p:blipFill>
          <a:blip r:embed="rId3"/>
          <a:stretch>
            <a:fillRect/>
          </a:stretch>
        </p:blipFill>
        <p:spPr>
          <a:xfrm>
            <a:off x="1165852" y="643466"/>
            <a:ext cx="9860295" cy="5571067"/>
          </a:xfrm>
          <a:prstGeom prst="rect">
            <a:avLst/>
          </a:prstGeom>
        </p:spPr>
      </p:pic>
    </p:spTree>
    <p:extLst>
      <p:ext uri="{BB962C8B-B14F-4D97-AF65-F5344CB8AC3E}">
        <p14:creationId xmlns:p14="http://schemas.microsoft.com/office/powerpoint/2010/main" val="231755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2" name="Freeform: Shape 11">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3" name="Picture 2" descr="Timeline&#10;&#10;Description automatically generated">
            <a:extLst>
              <a:ext uri="{FF2B5EF4-FFF2-40B4-BE49-F238E27FC236}">
                <a16:creationId xmlns:a16="http://schemas.microsoft.com/office/drawing/2014/main" id="{9D667E3F-DB72-F724-6A8F-E83D975DAA75}"/>
              </a:ext>
            </a:extLst>
          </p:cNvPr>
          <p:cNvPicPr>
            <a:picLocks noChangeAspect="1"/>
          </p:cNvPicPr>
          <p:nvPr/>
        </p:nvPicPr>
        <p:blipFill>
          <a:blip r:embed="rId2"/>
          <a:stretch>
            <a:fillRect/>
          </a:stretch>
        </p:blipFill>
        <p:spPr>
          <a:xfrm>
            <a:off x="4011157" y="643466"/>
            <a:ext cx="6534977" cy="5571067"/>
          </a:xfrm>
          <a:prstGeom prst="rect">
            <a:avLst/>
          </a:prstGeom>
        </p:spPr>
      </p:pic>
    </p:spTree>
    <p:extLst>
      <p:ext uri="{BB962C8B-B14F-4D97-AF65-F5344CB8AC3E}">
        <p14:creationId xmlns:p14="http://schemas.microsoft.com/office/powerpoint/2010/main" val="42441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2F25159-47A9-44F7-B312-6E26A06E3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DFBE8CE-F048-4375-81F2-39C22C9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3B552D9-BE6A-4858-B352-6E2EF9F00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194BFD0D-DC53-4A48-88D5-3846F85D2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52FC2CF-5CFE-40D3-9DC7-6D6A35C0F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52E8880-2AF6-4F43-841B-53A06EF71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C0C724-AECC-440E-BD64-DC784701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8F935FF3-0509-47A8-ACC5-5AF1D7D4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1C58A8F7-9168-43B9-B34F-CEDE9D090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1CC479C-BBB9-4C73-BCC7-5B28F7A7D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60645D5A-C4C0-4DA7-AF04-069F6B5A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ED373F68-6A63-4656-B096-BD0B4076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3E239521-4E27-466E-9087-5C3D9CD1C9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F0939603-6562-4246-A9A6-CE0657B91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4088B391-2267-4070-940E-1DFC16029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C843D276-7F19-4B7B-A3C9-E92CF9825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F8BF858F-F5FD-4A7D-A74C-4DB4D07E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1F6D2125-7D86-4D93-A5CB-0BCFE524B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12A20C10-8367-4EE7-84F1-DA8FC3201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7D2F7B40-09B0-4DD4-B504-7BE155EED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3"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Rectangle 33">
              <a:extLst>
                <a:ext uri="{FF2B5EF4-FFF2-40B4-BE49-F238E27FC236}">
                  <a16:creationId xmlns:a16="http://schemas.microsoft.com/office/drawing/2014/main" id="{C6AD4D91-560B-4DF8-B52B-A6BF83A6E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extBox 1">
            <a:extLst>
              <a:ext uri="{FF2B5EF4-FFF2-40B4-BE49-F238E27FC236}">
                <a16:creationId xmlns:a16="http://schemas.microsoft.com/office/drawing/2014/main" id="{8C348A86-4738-656F-03DE-CFD0E035332C}"/>
              </a:ext>
            </a:extLst>
          </p:cNvPr>
          <p:cNvSpPr txBox="1"/>
          <p:nvPr/>
        </p:nvSpPr>
        <p:spPr>
          <a:xfrm>
            <a:off x="1154955" y="973668"/>
            <a:ext cx="3133726" cy="1020232"/>
          </a:xfrm>
          <a:prstGeom prst="rect">
            <a:avLst/>
          </a:prstGeom>
        </p:spPr>
        <p:txBody>
          <a:bodyPr vert="horz" lIns="91440" tIns="45720" rIns="91440" bIns="45720" rtlCol="0" anchor="ctr">
            <a:normAutofit/>
          </a:bodyPr>
          <a:lstStyle/>
          <a:p>
            <a:pPr>
              <a:spcBef>
                <a:spcPct val="0"/>
              </a:spcBef>
              <a:spcAft>
                <a:spcPts val="600"/>
              </a:spcAft>
            </a:pPr>
            <a:r>
              <a:rPr lang="en-US" sz="3600" b="0" i="0" kern="1200" dirty="0">
                <a:solidFill>
                  <a:schemeClr val="bg2"/>
                </a:solidFill>
                <a:latin typeface="+mj-lt"/>
                <a:ea typeface="+mj-ea"/>
                <a:cs typeface="+mj-cs"/>
              </a:rPr>
              <a:t>Recruitment</a:t>
            </a:r>
          </a:p>
        </p:txBody>
      </p:sp>
      <p:sp>
        <p:nvSpPr>
          <p:cNvPr id="3" name="TextBox 2">
            <a:extLst>
              <a:ext uri="{FF2B5EF4-FFF2-40B4-BE49-F238E27FC236}">
                <a16:creationId xmlns:a16="http://schemas.microsoft.com/office/drawing/2014/main" id="{DFD126E6-5E92-30D3-1FF0-C933C6886941}"/>
              </a:ext>
            </a:extLst>
          </p:cNvPr>
          <p:cNvSpPr txBox="1"/>
          <p:nvPr/>
        </p:nvSpPr>
        <p:spPr>
          <a:xfrm>
            <a:off x="1154955" y="2120900"/>
            <a:ext cx="3133726" cy="3898900"/>
          </a:xfrm>
          <a:prstGeom prst="rect">
            <a:avLst/>
          </a:prstGeom>
        </p:spPr>
        <p:txBody>
          <a:bodyPr vert="horz" lIns="91440" tIns="45720" rIns="91440" bIns="45720" rtlCol="0">
            <a:normAutofit/>
          </a:bodyPr>
          <a:lstStyle/>
          <a:p>
            <a:pPr>
              <a:spcBef>
                <a:spcPts val="1000"/>
              </a:spcBef>
              <a:buClr>
                <a:schemeClr val="accent1"/>
              </a:buClr>
              <a:buSzPct val="80000"/>
            </a:pPr>
            <a:r>
              <a:rPr lang="en-US" dirty="0">
                <a:solidFill>
                  <a:schemeClr val="bg1"/>
                </a:solidFill>
              </a:rPr>
              <a:t>Recruitment is the process of filling an empty role within an organization. It ranges from the identification of the vacancy to the training of the person given the job.</a:t>
            </a:r>
          </a:p>
        </p:txBody>
      </p:sp>
      <p:pic>
        <p:nvPicPr>
          <p:cNvPr id="5" name="Picture 4" descr="Diagram&#10;&#10;Description automatically generated with medium confidence">
            <a:extLst>
              <a:ext uri="{FF2B5EF4-FFF2-40B4-BE49-F238E27FC236}">
                <a16:creationId xmlns:a16="http://schemas.microsoft.com/office/drawing/2014/main" id="{CCD2A7FE-FC70-12D9-6C22-7626A79A1E42}"/>
              </a:ext>
            </a:extLst>
          </p:cNvPr>
          <p:cNvPicPr>
            <a:picLocks noChangeAspect="1"/>
          </p:cNvPicPr>
          <p:nvPr/>
        </p:nvPicPr>
        <p:blipFill>
          <a:blip r:embed="rId3"/>
          <a:stretch>
            <a:fillRect/>
          </a:stretch>
        </p:blipFill>
        <p:spPr>
          <a:xfrm>
            <a:off x="5194607" y="2550164"/>
            <a:ext cx="6391533" cy="1757671"/>
          </a:xfrm>
          <a:prstGeom prst="rect">
            <a:avLst/>
          </a:prstGeom>
        </p:spPr>
      </p:pic>
      <p:sp>
        <p:nvSpPr>
          <p:cNvPr id="37" name="Rectangle 36">
            <a:extLst>
              <a:ext uri="{FF2B5EF4-FFF2-40B4-BE49-F238E27FC236}">
                <a16:creationId xmlns:a16="http://schemas.microsoft.com/office/drawing/2014/main" id="{BFD3DF8A-480D-4BB4-B603-B70596CFD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92ACF749-7CE6-7986-97E9-9D26E4B7DF2B}"/>
              </a:ext>
            </a:extLst>
          </p:cNvPr>
          <p:cNvSpPr txBox="1"/>
          <p:nvPr/>
        </p:nvSpPr>
        <p:spPr>
          <a:xfrm>
            <a:off x="6773568" y="1556314"/>
            <a:ext cx="3326241" cy="461665"/>
          </a:xfrm>
          <a:prstGeom prst="rect">
            <a:avLst/>
          </a:prstGeom>
          <a:noFill/>
          <a:ln>
            <a:solidFill>
              <a:schemeClr val="accent1"/>
            </a:solidFill>
          </a:ln>
        </p:spPr>
        <p:txBody>
          <a:bodyPr wrap="square" rtlCol="0">
            <a:spAutoFit/>
          </a:bodyPr>
          <a:lstStyle/>
          <a:p>
            <a:pPr algn="ctr"/>
            <a:r>
              <a:rPr lang="en-US" sz="2400" b="1" dirty="0"/>
              <a:t>Recruitment Process</a:t>
            </a:r>
          </a:p>
        </p:txBody>
      </p:sp>
    </p:spTree>
    <p:extLst>
      <p:ext uri="{BB962C8B-B14F-4D97-AF65-F5344CB8AC3E}">
        <p14:creationId xmlns:p14="http://schemas.microsoft.com/office/powerpoint/2010/main" val="173695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CCCABA06-429B-87FD-059B-1588EC1A36E5}"/>
              </a:ext>
            </a:extLst>
          </p:cNvPr>
          <p:cNvSpPr txBox="1"/>
          <p:nvPr/>
        </p:nvSpPr>
        <p:spPr>
          <a:xfrm>
            <a:off x="8438204" y="2164677"/>
            <a:ext cx="3161016" cy="3153753"/>
          </a:xfrm>
          <a:prstGeom prst="rect">
            <a:avLst/>
          </a:prstGeom>
        </p:spPr>
        <p:txBody>
          <a:bodyPr vert="horz" lIns="91440" tIns="45720" rIns="91440" bIns="45720" rtlCol="0" anchor="b">
            <a:normAutofit/>
          </a:bodyPr>
          <a:lstStyle/>
          <a:p>
            <a:pPr>
              <a:spcBef>
                <a:spcPct val="0"/>
              </a:spcBef>
              <a:spcAft>
                <a:spcPts val="600"/>
              </a:spcAft>
            </a:pPr>
            <a:r>
              <a:rPr lang="en-US" sz="2400" b="1" i="0" kern="1200" dirty="0">
                <a:solidFill>
                  <a:schemeClr val="bg2"/>
                </a:solidFill>
                <a:latin typeface="+mj-lt"/>
                <a:ea typeface="+mj-ea"/>
                <a:cs typeface="+mj-cs"/>
              </a:rPr>
              <a:t>Job Description</a:t>
            </a:r>
          </a:p>
          <a:p>
            <a:pPr>
              <a:spcBef>
                <a:spcPct val="0"/>
              </a:spcBef>
              <a:spcAft>
                <a:spcPts val="600"/>
              </a:spcAft>
            </a:pPr>
            <a:r>
              <a:rPr lang="en-US" dirty="0">
                <a:solidFill>
                  <a:schemeClr val="bg1"/>
                </a:solidFill>
                <a:latin typeface="+mj-lt"/>
                <a:ea typeface="+mj-ea"/>
                <a:cs typeface="+mj-cs"/>
              </a:rPr>
              <a:t>A job description is document that outlines the duties of the role, it does not give any information about the type of person that will be needed. </a:t>
            </a:r>
            <a:endParaRPr lang="en-US" i="0" kern="1200" dirty="0">
              <a:solidFill>
                <a:schemeClr val="bg1"/>
              </a:solidFill>
              <a:latin typeface="+mj-lt"/>
              <a:ea typeface="+mj-ea"/>
              <a:cs typeface="+mj-cs"/>
            </a:endParaRPr>
          </a:p>
          <a:p>
            <a:pPr>
              <a:spcBef>
                <a:spcPct val="0"/>
              </a:spcBef>
              <a:spcAft>
                <a:spcPts val="600"/>
              </a:spcAft>
            </a:pPr>
            <a:endParaRPr lang="en-US" sz="5400" b="0" i="0" kern="1200" dirty="0">
              <a:solidFill>
                <a:schemeClr val="bg2"/>
              </a:solidFill>
              <a:latin typeface="+mj-lt"/>
              <a:ea typeface="+mj-ea"/>
              <a:cs typeface="+mj-cs"/>
            </a:endParaRPr>
          </a:p>
        </p:txBody>
      </p:sp>
      <p:grpSp>
        <p:nvGrpSpPr>
          <p:cNvPr id="21" name="Group 20">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descr="Table&#10;&#10;Description automatically generated">
            <a:extLst>
              <a:ext uri="{FF2B5EF4-FFF2-40B4-BE49-F238E27FC236}">
                <a16:creationId xmlns:a16="http://schemas.microsoft.com/office/drawing/2014/main" id="{B52638F2-2290-D134-C633-530063A53211}"/>
              </a:ext>
            </a:extLst>
          </p:cNvPr>
          <p:cNvPicPr>
            <a:picLocks noChangeAspect="1"/>
          </p:cNvPicPr>
          <p:nvPr/>
        </p:nvPicPr>
        <p:blipFill>
          <a:blip r:embed="rId3"/>
          <a:stretch>
            <a:fillRect/>
          </a:stretch>
        </p:blipFill>
        <p:spPr>
          <a:xfrm>
            <a:off x="1139106" y="1114621"/>
            <a:ext cx="6384493" cy="4628758"/>
          </a:xfrm>
          <a:prstGeom prst="rect">
            <a:avLst/>
          </a:prstGeom>
        </p:spPr>
      </p:pic>
    </p:spTree>
    <p:extLst>
      <p:ext uri="{BB962C8B-B14F-4D97-AF65-F5344CB8AC3E}">
        <p14:creationId xmlns:p14="http://schemas.microsoft.com/office/powerpoint/2010/main" val="252747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1F9CFC3-C10D-0094-21C3-B84401D83727}"/>
              </a:ext>
            </a:extLst>
          </p:cNvPr>
          <p:cNvSpPr txBox="1"/>
          <p:nvPr/>
        </p:nvSpPr>
        <p:spPr>
          <a:xfrm>
            <a:off x="8382055" y="1241266"/>
            <a:ext cx="3161016" cy="3153753"/>
          </a:xfrm>
          <a:prstGeom prst="rect">
            <a:avLst/>
          </a:prstGeom>
        </p:spPr>
        <p:txBody>
          <a:bodyPr vert="horz" lIns="91440" tIns="45720" rIns="91440" bIns="45720" rtlCol="0" anchor="b">
            <a:normAutofit/>
          </a:bodyPr>
          <a:lstStyle/>
          <a:p>
            <a:pPr>
              <a:spcBef>
                <a:spcPct val="0"/>
              </a:spcBef>
              <a:spcAft>
                <a:spcPts val="600"/>
              </a:spcAft>
            </a:pPr>
            <a:r>
              <a:rPr lang="en-US" sz="2400" b="1" i="0" kern="1200" dirty="0">
                <a:solidFill>
                  <a:schemeClr val="bg2"/>
                </a:solidFill>
                <a:latin typeface="+mj-lt"/>
                <a:ea typeface="+mj-ea"/>
                <a:cs typeface="+mj-cs"/>
              </a:rPr>
              <a:t>Job Specification</a:t>
            </a:r>
          </a:p>
          <a:p>
            <a:pPr>
              <a:spcBef>
                <a:spcPct val="0"/>
              </a:spcBef>
              <a:spcAft>
                <a:spcPts val="600"/>
              </a:spcAft>
            </a:pPr>
            <a:r>
              <a:rPr lang="en-US" i="0" kern="1200" dirty="0">
                <a:solidFill>
                  <a:schemeClr val="bg1"/>
                </a:solidFill>
                <a:latin typeface="+mj-lt"/>
                <a:ea typeface="+mj-ea"/>
                <a:cs typeface="+mj-cs"/>
              </a:rPr>
              <a:t>A job specification is a document that lists the qualifications, skills, expertise, physical characteristics of the person who is needed to fulfil the job.</a:t>
            </a:r>
          </a:p>
        </p:txBody>
      </p:sp>
      <p:grpSp>
        <p:nvGrpSpPr>
          <p:cNvPr id="21" name="Group 20">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descr="Text&#10;&#10;Description automatically generated">
            <a:extLst>
              <a:ext uri="{FF2B5EF4-FFF2-40B4-BE49-F238E27FC236}">
                <a16:creationId xmlns:a16="http://schemas.microsoft.com/office/drawing/2014/main" id="{F40657D8-A45C-2DCD-E1FE-4FFCAA3F0036}"/>
              </a:ext>
            </a:extLst>
          </p:cNvPr>
          <p:cNvPicPr>
            <a:picLocks noChangeAspect="1"/>
          </p:cNvPicPr>
          <p:nvPr/>
        </p:nvPicPr>
        <p:blipFill>
          <a:blip r:embed="rId3"/>
          <a:stretch>
            <a:fillRect/>
          </a:stretch>
        </p:blipFill>
        <p:spPr>
          <a:xfrm>
            <a:off x="1109763" y="1520209"/>
            <a:ext cx="6443180" cy="3817582"/>
          </a:xfrm>
          <a:prstGeom prst="rect">
            <a:avLst/>
          </a:prstGeom>
        </p:spPr>
      </p:pic>
    </p:spTree>
    <p:extLst>
      <p:ext uri="{BB962C8B-B14F-4D97-AF65-F5344CB8AC3E}">
        <p14:creationId xmlns:p14="http://schemas.microsoft.com/office/powerpoint/2010/main" val="383682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F1C356-2552-B0EC-41A8-8081DABD90AB}"/>
              </a:ext>
            </a:extLst>
          </p:cNvPr>
          <p:cNvSpPr txBox="1"/>
          <p:nvPr/>
        </p:nvSpPr>
        <p:spPr>
          <a:xfrm>
            <a:off x="496877" y="908954"/>
            <a:ext cx="5599123" cy="707886"/>
          </a:xfrm>
          <a:prstGeom prst="rect">
            <a:avLst/>
          </a:prstGeom>
          <a:noFill/>
          <a:ln>
            <a:solidFill>
              <a:schemeClr val="accent1"/>
            </a:solidFill>
          </a:ln>
        </p:spPr>
        <p:txBody>
          <a:bodyPr wrap="square" rtlCol="0">
            <a:spAutoFit/>
          </a:bodyPr>
          <a:lstStyle/>
          <a:p>
            <a:pPr algn="ctr"/>
            <a:r>
              <a:rPr lang="en-US" sz="4000" b="1" dirty="0">
                <a:solidFill>
                  <a:srgbClr val="0070C0"/>
                </a:solidFill>
              </a:rPr>
              <a:t>Internal Recruitment</a:t>
            </a:r>
          </a:p>
        </p:txBody>
      </p:sp>
      <p:sp>
        <p:nvSpPr>
          <p:cNvPr id="3" name="TextBox 2">
            <a:extLst>
              <a:ext uri="{FF2B5EF4-FFF2-40B4-BE49-F238E27FC236}">
                <a16:creationId xmlns:a16="http://schemas.microsoft.com/office/drawing/2014/main" id="{810F884F-2777-E3C5-F0D7-3DA93258A712}"/>
              </a:ext>
            </a:extLst>
          </p:cNvPr>
          <p:cNvSpPr txBox="1"/>
          <p:nvPr/>
        </p:nvSpPr>
        <p:spPr>
          <a:xfrm>
            <a:off x="496877" y="2072994"/>
            <a:ext cx="10899669" cy="3693319"/>
          </a:xfrm>
          <a:prstGeom prst="rect">
            <a:avLst/>
          </a:prstGeom>
          <a:noFill/>
          <a:ln>
            <a:solidFill>
              <a:schemeClr val="accent1"/>
            </a:solidFill>
          </a:ln>
        </p:spPr>
        <p:txBody>
          <a:bodyPr wrap="square" rtlCol="0">
            <a:spAutoFit/>
          </a:bodyPr>
          <a:lstStyle/>
          <a:p>
            <a:r>
              <a:rPr lang="en-US" dirty="0"/>
              <a:t>Internal recruitment takes place when someone who is already in the business is given a new role.</a:t>
            </a:r>
          </a:p>
          <a:p>
            <a:endParaRPr lang="en-US" dirty="0"/>
          </a:p>
          <a:p>
            <a:r>
              <a:rPr lang="en-US" b="1" u="sng" dirty="0" err="1"/>
              <a:t>Advantqges</a:t>
            </a:r>
            <a:r>
              <a:rPr lang="en-US" b="1" u="sng" dirty="0"/>
              <a:t>:</a:t>
            </a:r>
          </a:p>
          <a:p>
            <a:pPr marL="285750" indent="-285750">
              <a:buFont typeface="Arial" panose="020B0604020202020204" pitchFamily="34" charset="0"/>
              <a:buChar char="•"/>
            </a:pPr>
            <a:r>
              <a:rPr lang="en-US" dirty="0"/>
              <a:t>It saves time and money as you do not need to find someone new.</a:t>
            </a:r>
          </a:p>
          <a:p>
            <a:pPr marL="285750" indent="-285750">
              <a:buFont typeface="Arial" panose="020B0604020202020204" pitchFamily="34" charset="0"/>
              <a:buChar char="•"/>
            </a:pPr>
            <a:r>
              <a:rPr lang="en-US" dirty="0"/>
              <a:t>The person is already known to the company so their reliability, personality and ability are known.</a:t>
            </a:r>
          </a:p>
          <a:p>
            <a:pPr marL="285750" indent="-285750">
              <a:buFont typeface="Arial" panose="020B0604020202020204" pitchFamily="34" charset="0"/>
              <a:buChar char="•"/>
            </a:pPr>
            <a:r>
              <a:rPr lang="en-US" dirty="0"/>
              <a:t>The person already knows the organization so won’t take as long to get used to the new role.</a:t>
            </a:r>
          </a:p>
          <a:p>
            <a:pPr marL="285750" indent="-285750">
              <a:buFont typeface="Arial" panose="020B0604020202020204" pitchFamily="34" charset="0"/>
              <a:buChar char="•"/>
            </a:pPr>
            <a:r>
              <a:rPr lang="en-US" dirty="0"/>
              <a:t>It can be motivating to promote a current employee.</a:t>
            </a:r>
          </a:p>
          <a:p>
            <a:endParaRPr lang="en-US" dirty="0"/>
          </a:p>
          <a:p>
            <a:r>
              <a:rPr lang="en-US" b="1" u="sng" dirty="0"/>
              <a:t>Disadvantages:</a:t>
            </a:r>
          </a:p>
          <a:p>
            <a:pPr marL="285750" indent="-285750">
              <a:buFont typeface="Arial" panose="020B0604020202020204" pitchFamily="34" charset="0"/>
              <a:buChar char="•"/>
            </a:pPr>
            <a:r>
              <a:rPr lang="en-US" dirty="0"/>
              <a:t>There are no new ideas or experiences in the business.</a:t>
            </a:r>
          </a:p>
          <a:p>
            <a:pPr marL="285750" indent="-285750">
              <a:buFont typeface="Arial" panose="020B0604020202020204" pitchFamily="34" charset="0"/>
              <a:buChar char="•"/>
            </a:pPr>
            <a:r>
              <a:rPr lang="en-US" dirty="0"/>
              <a:t>It may create jealousy with workers that didn’t get the job.</a:t>
            </a:r>
          </a:p>
        </p:txBody>
      </p:sp>
    </p:spTree>
    <p:extLst>
      <p:ext uri="{BB962C8B-B14F-4D97-AF65-F5344CB8AC3E}">
        <p14:creationId xmlns:p14="http://schemas.microsoft.com/office/powerpoint/2010/main" val="97258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8D868-6E1E-77D5-B444-35011D011CE0}"/>
              </a:ext>
            </a:extLst>
          </p:cNvPr>
          <p:cNvSpPr txBox="1"/>
          <p:nvPr/>
        </p:nvSpPr>
        <p:spPr>
          <a:xfrm>
            <a:off x="637953" y="643140"/>
            <a:ext cx="5599123" cy="707886"/>
          </a:xfrm>
          <a:prstGeom prst="rect">
            <a:avLst/>
          </a:prstGeom>
          <a:noFill/>
          <a:ln>
            <a:solidFill>
              <a:schemeClr val="accent1"/>
            </a:solidFill>
          </a:ln>
        </p:spPr>
        <p:txBody>
          <a:bodyPr wrap="square" rtlCol="0">
            <a:spAutoFit/>
          </a:bodyPr>
          <a:lstStyle/>
          <a:p>
            <a:pPr algn="ctr"/>
            <a:r>
              <a:rPr lang="en-US" sz="4000" b="1" dirty="0">
                <a:solidFill>
                  <a:srgbClr val="0070C0"/>
                </a:solidFill>
              </a:rPr>
              <a:t>External Recruitment</a:t>
            </a:r>
          </a:p>
        </p:txBody>
      </p:sp>
      <p:sp>
        <p:nvSpPr>
          <p:cNvPr id="3" name="TextBox 2">
            <a:extLst>
              <a:ext uri="{FF2B5EF4-FFF2-40B4-BE49-F238E27FC236}">
                <a16:creationId xmlns:a16="http://schemas.microsoft.com/office/drawing/2014/main" id="{AE36D9A5-C7FD-0BD9-4779-C97829494C30}"/>
              </a:ext>
            </a:extLst>
          </p:cNvPr>
          <p:cNvSpPr txBox="1"/>
          <p:nvPr/>
        </p:nvSpPr>
        <p:spPr>
          <a:xfrm>
            <a:off x="637953" y="1839433"/>
            <a:ext cx="10377377" cy="3970318"/>
          </a:xfrm>
          <a:prstGeom prst="rect">
            <a:avLst/>
          </a:prstGeom>
          <a:noFill/>
          <a:ln>
            <a:solidFill>
              <a:schemeClr val="accent1"/>
            </a:solidFill>
          </a:ln>
        </p:spPr>
        <p:txBody>
          <a:bodyPr wrap="square" rtlCol="0">
            <a:spAutoFit/>
          </a:bodyPr>
          <a:lstStyle/>
          <a:p>
            <a:r>
              <a:rPr lang="en-US" dirty="0"/>
              <a:t>External recruitment is when a new person is brought into the organization to fill the job vacancy.</a:t>
            </a:r>
          </a:p>
          <a:p>
            <a:endParaRPr lang="en-US" dirty="0"/>
          </a:p>
          <a:p>
            <a:r>
              <a:rPr lang="en-US" dirty="0"/>
              <a:t>The advantages and disadvantages are the opposite as for internal recruitment.</a:t>
            </a:r>
          </a:p>
          <a:p>
            <a:endParaRPr lang="en-US" dirty="0"/>
          </a:p>
          <a:p>
            <a:r>
              <a:rPr lang="en-US" dirty="0"/>
              <a:t>There are lots of places that jobs can be advertised:</a:t>
            </a:r>
          </a:p>
          <a:p>
            <a:pPr marL="285750" indent="-285750">
              <a:buFont typeface="Arial" panose="020B0604020202020204" pitchFamily="34" charset="0"/>
              <a:buChar char="•"/>
            </a:pPr>
            <a:r>
              <a:rPr lang="en-US" dirty="0"/>
              <a:t>Websites</a:t>
            </a:r>
          </a:p>
          <a:p>
            <a:pPr marL="285750" indent="-285750">
              <a:buFont typeface="Arial" panose="020B0604020202020204" pitchFamily="34" charset="0"/>
              <a:buChar char="•"/>
            </a:pPr>
            <a:r>
              <a:rPr lang="en-US" dirty="0"/>
              <a:t>Local newspapers</a:t>
            </a:r>
          </a:p>
          <a:p>
            <a:pPr marL="285750" indent="-285750">
              <a:buFont typeface="Arial" panose="020B0604020202020204" pitchFamily="34" charset="0"/>
              <a:buChar char="•"/>
            </a:pPr>
            <a:r>
              <a:rPr lang="en-US" dirty="0"/>
              <a:t>National newspapers</a:t>
            </a:r>
          </a:p>
          <a:p>
            <a:pPr marL="285750" indent="-285750">
              <a:buFont typeface="Arial" panose="020B0604020202020204" pitchFamily="34" charset="0"/>
              <a:buChar char="•"/>
            </a:pPr>
            <a:r>
              <a:rPr lang="en-US" dirty="0"/>
              <a:t>Specialist magazines and journals</a:t>
            </a:r>
          </a:p>
          <a:p>
            <a:pPr marL="285750" indent="-285750">
              <a:buFont typeface="Arial" panose="020B0604020202020204" pitchFamily="34" charset="0"/>
              <a:buChar char="•"/>
            </a:pPr>
            <a:r>
              <a:rPr lang="en-US" dirty="0"/>
              <a:t>Recruitment agencies</a:t>
            </a:r>
          </a:p>
          <a:p>
            <a:pPr marL="285750" indent="-285750">
              <a:buFont typeface="Arial" panose="020B0604020202020204" pitchFamily="34" charset="0"/>
              <a:buChar char="•"/>
            </a:pPr>
            <a:r>
              <a:rPr lang="en-US" dirty="0"/>
              <a:t>Government run agencies (called Job </a:t>
            </a:r>
            <a:r>
              <a:rPr lang="en-US" dirty="0" err="1"/>
              <a:t>Centres</a:t>
            </a:r>
            <a:r>
              <a:rPr lang="en-US" dirty="0"/>
              <a:t> in the UK)</a:t>
            </a:r>
          </a:p>
          <a:p>
            <a:pPr marL="285750" indent="-285750">
              <a:buFont typeface="Arial" panose="020B0604020202020204" pitchFamily="34" charset="0"/>
              <a:buChar char="•"/>
            </a:pPr>
            <a:endParaRPr lang="en-US" dirty="0"/>
          </a:p>
          <a:p>
            <a:r>
              <a:rPr lang="en-US" dirty="0"/>
              <a:t>The type of job will determine where it is advertised. </a:t>
            </a:r>
          </a:p>
        </p:txBody>
      </p:sp>
    </p:spTree>
    <p:extLst>
      <p:ext uri="{BB962C8B-B14F-4D97-AF65-F5344CB8AC3E}">
        <p14:creationId xmlns:p14="http://schemas.microsoft.com/office/powerpoint/2010/main" val="151907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812B64-011A-2D72-C32F-8AD8766FFEB1}"/>
              </a:ext>
            </a:extLst>
          </p:cNvPr>
          <p:cNvSpPr txBox="1"/>
          <p:nvPr/>
        </p:nvSpPr>
        <p:spPr>
          <a:xfrm>
            <a:off x="5372986" y="5229726"/>
            <a:ext cx="5471532" cy="707886"/>
          </a:xfrm>
          <a:prstGeom prst="rect">
            <a:avLst/>
          </a:prstGeom>
          <a:noFill/>
          <a:ln>
            <a:solidFill>
              <a:schemeClr val="accent1"/>
            </a:solidFill>
          </a:ln>
        </p:spPr>
        <p:txBody>
          <a:bodyPr wrap="square" rtlCol="0">
            <a:spAutoFit/>
          </a:bodyPr>
          <a:lstStyle/>
          <a:p>
            <a:pPr algn="ctr"/>
            <a:r>
              <a:rPr lang="en-US" sz="4000" b="1" dirty="0">
                <a:solidFill>
                  <a:srgbClr val="0070C0"/>
                </a:solidFill>
              </a:rPr>
              <a:t>Job Advertisements</a:t>
            </a:r>
          </a:p>
        </p:txBody>
      </p:sp>
      <p:pic>
        <p:nvPicPr>
          <p:cNvPr id="4" name="Picture 3" descr="Text&#10;&#10;Description automatically generated">
            <a:extLst>
              <a:ext uri="{FF2B5EF4-FFF2-40B4-BE49-F238E27FC236}">
                <a16:creationId xmlns:a16="http://schemas.microsoft.com/office/drawing/2014/main" id="{C3135DB4-F00B-C52F-2916-20D1186E3766}"/>
              </a:ext>
            </a:extLst>
          </p:cNvPr>
          <p:cNvPicPr>
            <a:picLocks noChangeAspect="1"/>
          </p:cNvPicPr>
          <p:nvPr/>
        </p:nvPicPr>
        <p:blipFill>
          <a:blip r:embed="rId2"/>
          <a:stretch>
            <a:fillRect/>
          </a:stretch>
        </p:blipFill>
        <p:spPr>
          <a:xfrm>
            <a:off x="786022" y="256496"/>
            <a:ext cx="2882211" cy="5355416"/>
          </a:xfrm>
          <a:prstGeom prst="rect">
            <a:avLst/>
          </a:prstGeom>
        </p:spPr>
      </p:pic>
      <p:pic>
        <p:nvPicPr>
          <p:cNvPr id="6" name="Picture 5" descr="Text&#10;&#10;Description automatically generated">
            <a:extLst>
              <a:ext uri="{FF2B5EF4-FFF2-40B4-BE49-F238E27FC236}">
                <a16:creationId xmlns:a16="http://schemas.microsoft.com/office/drawing/2014/main" id="{AE9C5468-6B4E-5A48-E623-FF8948B928F7}"/>
              </a:ext>
            </a:extLst>
          </p:cNvPr>
          <p:cNvPicPr>
            <a:picLocks noChangeAspect="1"/>
          </p:cNvPicPr>
          <p:nvPr/>
        </p:nvPicPr>
        <p:blipFill>
          <a:blip r:embed="rId3"/>
          <a:stretch>
            <a:fillRect/>
          </a:stretch>
        </p:blipFill>
        <p:spPr>
          <a:xfrm>
            <a:off x="786022" y="4750593"/>
            <a:ext cx="2882211" cy="1953839"/>
          </a:xfrm>
          <a:prstGeom prst="rect">
            <a:avLst/>
          </a:prstGeom>
        </p:spPr>
      </p:pic>
      <p:sp>
        <p:nvSpPr>
          <p:cNvPr id="7" name="TextBox 6">
            <a:extLst>
              <a:ext uri="{FF2B5EF4-FFF2-40B4-BE49-F238E27FC236}">
                <a16:creationId xmlns:a16="http://schemas.microsoft.com/office/drawing/2014/main" id="{6B1A34DB-46E1-D416-E130-AA57533E7A6C}"/>
              </a:ext>
            </a:extLst>
          </p:cNvPr>
          <p:cNvSpPr txBox="1"/>
          <p:nvPr/>
        </p:nvSpPr>
        <p:spPr>
          <a:xfrm>
            <a:off x="4462043" y="1628274"/>
            <a:ext cx="6028661" cy="2308324"/>
          </a:xfrm>
          <a:prstGeom prst="rect">
            <a:avLst/>
          </a:prstGeom>
          <a:noFill/>
          <a:ln>
            <a:solidFill>
              <a:schemeClr val="accent1"/>
            </a:solidFill>
          </a:ln>
        </p:spPr>
        <p:txBody>
          <a:bodyPr wrap="square" rtlCol="0">
            <a:spAutoFit/>
          </a:bodyPr>
          <a:lstStyle/>
          <a:p>
            <a:r>
              <a:rPr lang="en-US" dirty="0"/>
              <a:t>Job advertisements should include:</a:t>
            </a:r>
          </a:p>
          <a:p>
            <a:pPr marL="285750" indent="-285750">
              <a:buFont typeface="Arial" panose="020B0604020202020204" pitchFamily="34" charset="0"/>
              <a:buChar char="•"/>
            </a:pPr>
            <a:r>
              <a:rPr lang="en-US" dirty="0"/>
              <a:t>The name and address of the company (so that the applicant knows where to respond to)</a:t>
            </a:r>
          </a:p>
          <a:p>
            <a:pPr marL="285750" indent="-285750">
              <a:buFont typeface="Arial" panose="020B0604020202020204" pitchFamily="34" charset="0"/>
              <a:buChar char="•"/>
            </a:pPr>
            <a:r>
              <a:rPr lang="en-US" dirty="0"/>
              <a:t>The job title</a:t>
            </a:r>
          </a:p>
          <a:p>
            <a:pPr marL="285750" indent="-285750">
              <a:buFont typeface="Arial" panose="020B0604020202020204" pitchFamily="34" charset="0"/>
              <a:buChar char="•"/>
            </a:pPr>
            <a:r>
              <a:rPr lang="en-US" dirty="0"/>
              <a:t>A summary of the job</a:t>
            </a:r>
          </a:p>
          <a:p>
            <a:pPr marL="285750" indent="-285750">
              <a:buFont typeface="Arial" panose="020B0604020202020204" pitchFamily="34" charset="0"/>
              <a:buChar char="•"/>
            </a:pPr>
            <a:r>
              <a:rPr lang="en-US" dirty="0"/>
              <a:t>Salary information</a:t>
            </a:r>
          </a:p>
          <a:p>
            <a:pPr marL="285750" indent="-285750">
              <a:buFont typeface="Arial" panose="020B0604020202020204" pitchFamily="34" charset="0"/>
              <a:buChar char="•"/>
            </a:pPr>
            <a:r>
              <a:rPr lang="en-US" dirty="0"/>
              <a:t>Anything else the company wants the applicant to know before they apply</a:t>
            </a:r>
          </a:p>
        </p:txBody>
      </p:sp>
    </p:spTree>
    <p:extLst>
      <p:ext uri="{BB962C8B-B14F-4D97-AF65-F5344CB8AC3E}">
        <p14:creationId xmlns:p14="http://schemas.microsoft.com/office/powerpoint/2010/main" val="77826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A69E8B-9E87-B15C-B878-DBF6769877CF}"/>
              </a:ext>
            </a:extLst>
          </p:cNvPr>
          <p:cNvSpPr txBox="1"/>
          <p:nvPr/>
        </p:nvSpPr>
        <p:spPr>
          <a:xfrm>
            <a:off x="930997" y="885016"/>
            <a:ext cx="4861932" cy="707886"/>
          </a:xfrm>
          <a:prstGeom prst="rect">
            <a:avLst/>
          </a:prstGeom>
          <a:noFill/>
          <a:ln>
            <a:solidFill>
              <a:schemeClr val="accent1"/>
            </a:solidFill>
          </a:ln>
        </p:spPr>
        <p:txBody>
          <a:bodyPr wrap="square" rtlCol="0">
            <a:spAutoFit/>
          </a:bodyPr>
          <a:lstStyle/>
          <a:p>
            <a:pPr algn="ctr"/>
            <a:r>
              <a:rPr lang="en-US" sz="4000" b="1" dirty="0">
                <a:solidFill>
                  <a:srgbClr val="0070C0"/>
                </a:solidFill>
              </a:rPr>
              <a:t>Applying for a job</a:t>
            </a:r>
          </a:p>
        </p:txBody>
      </p:sp>
      <p:sp>
        <p:nvSpPr>
          <p:cNvPr id="3" name="TextBox 2">
            <a:extLst>
              <a:ext uri="{FF2B5EF4-FFF2-40B4-BE49-F238E27FC236}">
                <a16:creationId xmlns:a16="http://schemas.microsoft.com/office/drawing/2014/main" id="{3F85DA7F-AB45-E9F1-EABE-25E2EC8DF778}"/>
              </a:ext>
            </a:extLst>
          </p:cNvPr>
          <p:cNvSpPr txBox="1"/>
          <p:nvPr/>
        </p:nvSpPr>
        <p:spPr>
          <a:xfrm>
            <a:off x="930997" y="2323603"/>
            <a:ext cx="9016410" cy="3139321"/>
          </a:xfrm>
          <a:prstGeom prst="rect">
            <a:avLst/>
          </a:prstGeom>
          <a:noFill/>
          <a:ln>
            <a:solidFill>
              <a:schemeClr val="accent1"/>
            </a:solidFill>
          </a:ln>
        </p:spPr>
        <p:txBody>
          <a:bodyPr wrap="square" rtlCol="0">
            <a:spAutoFit/>
          </a:bodyPr>
          <a:lstStyle/>
          <a:p>
            <a:r>
              <a:rPr lang="en-US" dirty="0"/>
              <a:t>There is no one right way to apply for a job. Each company will ask for something different. However, most companies will expect you to either write a letter applying for the job or to fill in an application form. They will also want you to have a resume (this is called a C.V. – Curriculum Vitae – in the UK).</a:t>
            </a:r>
          </a:p>
          <a:p>
            <a:endParaRPr lang="en-US" dirty="0"/>
          </a:p>
          <a:p>
            <a:r>
              <a:rPr lang="en-US" dirty="0"/>
              <a:t>These documents will be used to evaluate candidates to see who they would like to find more about.</a:t>
            </a:r>
          </a:p>
          <a:p>
            <a:endParaRPr lang="en-US" dirty="0"/>
          </a:p>
          <a:p>
            <a:r>
              <a:rPr lang="en-US" dirty="0"/>
              <a:t>There are lots of examples of application letters online and we will be writing our own. We are also going to write a very basic resume for you. It is likely that you will upgrade these when you actually apply for a job but it will be a start!</a:t>
            </a:r>
          </a:p>
        </p:txBody>
      </p:sp>
    </p:spTree>
    <p:extLst>
      <p:ext uri="{BB962C8B-B14F-4D97-AF65-F5344CB8AC3E}">
        <p14:creationId xmlns:p14="http://schemas.microsoft.com/office/powerpoint/2010/main" val="230928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B8CF4B-6C66-AECD-F708-3A10DDD994C4}"/>
              </a:ext>
            </a:extLst>
          </p:cNvPr>
          <p:cNvSpPr txBox="1"/>
          <p:nvPr/>
        </p:nvSpPr>
        <p:spPr>
          <a:xfrm>
            <a:off x="808075" y="695785"/>
            <a:ext cx="3679903" cy="707886"/>
          </a:xfrm>
          <a:prstGeom prst="rect">
            <a:avLst/>
          </a:prstGeom>
          <a:noFill/>
          <a:ln>
            <a:solidFill>
              <a:schemeClr val="accent1"/>
            </a:solidFill>
          </a:ln>
        </p:spPr>
        <p:txBody>
          <a:bodyPr wrap="square" rtlCol="0">
            <a:spAutoFit/>
          </a:bodyPr>
          <a:lstStyle/>
          <a:p>
            <a:pPr algn="ctr"/>
            <a:r>
              <a:rPr lang="en-US" sz="4000" b="1" dirty="0">
                <a:solidFill>
                  <a:srgbClr val="0070C0"/>
                </a:solidFill>
              </a:rPr>
              <a:t>Resume/C.V.</a:t>
            </a:r>
          </a:p>
        </p:txBody>
      </p:sp>
      <p:sp>
        <p:nvSpPr>
          <p:cNvPr id="3" name="TextBox 2">
            <a:extLst>
              <a:ext uri="{FF2B5EF4-FFF2-40B4-BE49-F238E27FC236}">
                <a16:creationId xmlns:a16="http://schemas.microsoft.com/office/drawing/2014/main" id="{EB854588-73EE-2DA9-9492-1794CED46357}"/>
              </a:ext>
            </a:extLst>
          </p:cNvPr>
          <p:cNvSpPr txBox="1"/>
          <p:nvPr/>
        </p:nvSpPr>
        <p:spPr>
          <a:xfrm>
            <a:off x="808075" y="1844306"/>
            <a:ext cx="9760688" cy="2308324"/>
          </a:xfrm>
          <a:prstGeom prst="rect">
            <a:avLst/>
          </a:prstGeom>
          <a:noFill/>
          <a:ln>
            <a:solidFill>
              <a:schemeClr val="accent1"/>
            </a:solidFill>
          </a:ln>
        </p:spPr>
        <p:txBody>
          <a:bodyPr wrap="square" rtlCol="0">
            <a:spAutoFit/>
          </a:bodyPr>
          <a:lstStyle/>
          <a:p>
            <a:r>
              <a:rPr lang="en-US" dirty="0"/>
              <a:t>A resume is a document that gives a summary of your personal details. </a:t>
            </a:r>
          </a:p>
          <a:p>
            <a:endParaRPr lang="en-US" dirty="0"/>
          </a:p>
          <a:p>
            <a:r>
              <a:rPr lang="en-US" dirty="0"/>
              <a:t>It lists all the factual information a potential employer could need.</a:t>
            </a:r>
          </a:p>
          <a:p>
            <a:endParaRPr lang="en-US" dirty="0"/>
          </a:p>
          <a:p>
            <a:r>
              <a:rPr lang="en-US" dirty="0"/>
              <a:t>It also includes the names and contact details of the people the potential employer should contact to find out a little more about you. </a:t>
            </a:r>
          </a:p>
          <a:p>
            <a:endParaRPr lang="en-US" dirty="0"/>
          </a:p>
          <a:p>
            <a:r>
              <a:rPr lang="en-US" dirty="0"/>
              <a:t>Below is some advice on writing a resume.</a:t>
            </a:r>
          </a:p>
        </p:txBody>
      </p:sp>
      <p:sp>
        <p:nvSpPr>
          <p:cNvPr id="4" name="TextBox 3">
            <a:extLst>
              <a:ext uri="{FF2B5EF4-FFF2-40B4-BE49-F238E27FC236}">
                <a16:creationId xmlns:a16="http://schemas.microsoft.com/office/drawing/2014/main" id="{484CAC7B-4FCE-D915-6188-9BE78E38C5C2}"/>
              </a:ext>
            </a:extLst>
          </p:cNvPr>
          <p:cNvSpPr txBox="1"/>
          <p:nvPr/>
        </p:nvSpPr>
        <p:spPr>
          <a:xfrm>
            <a:off x="808075" y="4593265"/>
            <a:ext cx="6721549" cy="830997"/>
          </a:xfrm>
          <a:prstGeom prst="rect">
            <a:avLst/>
          </a:prstGeom>
          <a:noFill/>
          <a:ln>
            <a:solidFill>
              <a:schemeClr val="accent1"/>
            </a:solidFill>
          </a:ln>
        </p:spPr>
        <p:txBody>
          <a:bodyPr wrap="square" rtlCol="0">
            <a:spAutoFit/>
          </a:bodyPr>
          <a:lstStyle/>
          <a:p>
            <a:r>
              <a:rPr lang="en-GB" sz="1800" dirty="0">
                <a:hlinkClick r:id="rId2"/>
              </a:rPr>
              <a:t>https://www.monster.co.uk/career-advice/article/cv-tips</a:t>
            </a:r>
            <a:endParaRPr lang="en-GB" sz="1800" dirty="0"/>
          </a:p>
          <a:p>
            <a:endParaRPr lang="en-GB" sz="1800" dirty="0"/>
          </a:p>
          <a:p>
            <a:r>
              <a:rPr lang="en-GB" sz="1200" dirty="0">
                <a:solidFill>
                  <a:srgbClr val="0070C0"/>
                </a:solidFill>
              </a:rPr>
              <a:t>(Show in </a:t>
            </a:r>
            <a:r>
              <a:rPr lang="en-GB" sz="1200" dirty="0" err="1">
                <a:solidFill>
                  <a:srgbClr val="0070C0"/>
                </a:solidFill>
              </a:rPr>
              <a:t>brower</a:t>
            </a:r>
            <a:r>
              <a:rPr lang="en-GB" sz="1200" dirty="0">
                <a:solidFill>
                  <a:srgbClr val="0070C0"/>
                </a:solidFill>
              </a:rPr>
              <a:t>)</a:t>
            </a:r>
          </a:p>
        </p:txBody>
      </p:sp>
    </p:spTree>
    <p:extLst>
      <p:ext uri="{BB962C8B-B14F-4D97-AF65-F5344CB8AC3E}">
        <p14:creationId xmlns:p14="http://schemas.microsoft.com/office/powerpoint/2010/main" val="1993242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{C80A1FCB-E055-B147-B69A-F660D8A4CFC4}tf10001076</Template>
  <TotalTime>195</TotalTime>
  <Words>810</Words>
  <Application>Microsoft Macintosh PowerPoint</Application>
  <PresentationFormat>Widescreen</PresentationFormat>
  <Paragraphs>75</Paragraphs>
  <Slides>16</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 Boardroom</vt:lpstr>
      <vt:lpstr>Recruitment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Styles</dc:title>
  <dc:creator>Melanie Wright</dc:creator>
  <cp:lastModifiedBy>Melanie Wright</cp:lastModifiedBy>
  <cp:revision>23</cp:revision>
  <dcterms:created xsi:type="dcterms:W3CDTF">2023-02-12T21:09:27Z</dcterms:created>
  <dcterms:modified xsi:type="dcterms:W3CDTF">2023-03-20T23:12:11Z</dcterms:modified>
</cp:coreProperties>
</file>