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11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3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83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0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9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8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6FD5-6B26-CD48-BF6C-FFC1D04F07D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59A8-7DAC-2F46-BD30-A86D5AEE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6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Mcdonald's_logo.sv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s://en.wikipedia.org/wiki/Baskin-Robbi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awyersandsettlements.com/blog/week-adjourned-5-22-15-starbucks-att-car-loan-robocalling.html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jpg"/><Relationship Id="rId10" Type="http://schemas.openxmlformats.org/officeDocument/2006/relationships/hyperlink" Target="https://uk.wikipedia.org/wiki/Papa_John's_Pizza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introductiontobusiness/chapter/franchises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edirect.co.uk/top-100-franchises-uk-2019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9C94-0AD8-90D3-04D3-791052388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Franchises</a:t>
            </a:r>
          </a:p>
        </p:txBody>
      </p:sp>
    </p:spTree>
    <p:extLst>
      <p:ext uri="{BB962C8B-B14F-4D97-AF65-F5344CB8AC3E}">
        <p14:creationId xmlns:p14="http://schemas.microsoft.com/office/powerpoint/2010/main" val="17974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2F74CD13-E6E2-4BA1-A746-26D1A485D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9D81948-B54D-45CC-931D-AD347379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3CFC6B5-AF3F-438B-9678-868B287E8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A6B4347-2AC7-41DF-9C7A-21D7573DE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5A602D-9412-481C-BE82-255DAFE2D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C72066B-2158-4046-9FB0-6D9A3DA74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5" name="Rectangle 34">
              <a:extLst>
                <a:ext uri="{FF2B5EF4-FFF2-40B4-BE49-F238E27FC236}">
                  <a16:creationId xmlns:a16="http://schemas.microsoft.com/office/drawing/2014/main" id="{383AB0BE-0167-4472-9008-36851749DD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F384F40-4EB7-4475-B379-2C4F8E9B7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4CDA136-081E-4A36-A5DF-FF7F09603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B379D76-5762-4310-9413-7F2BE11EE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7C5A69-4E8F-078B-7516-8199817C4DFF}"/>
              </a:ext>
            </a:extLst>
          </p:cNvPr>
          <p:cNvSpPr txBox="1"/>
          <p:nvPr/>
        </p:nvSpPr>
        <p:spPr>
          <a:xfrm>
            <a:off x="680321" y="2336873"/>
            <a:ext cx="41242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/>
              <a:t>As we have seen, it can be very risky for somebody to set up as a sole trader or a partnership. One way of minimizing some of this risk is to buy into a franchise agreement.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/>
              <a:t>A franchise is a business based on the use of the brand names, promotional logos and trading methods of an existing successful business.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/>
              <a:t>The franchisee buys the licence to operate this business from the franchisor. Each year the franchisee pays a fee to the franchisor, called a royalty payment. This is a percentage of the profit.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37F6BA-525E-4812-A9FA-90B7DCE6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197" y="488844"/>
            <a:ext cx="3378077" cy="35260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5EFDFB3-DD62-4D3C-1F57-B14300784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609941" y="733427"/>
            <a:ext cx="3056465" cy="30259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5928961D-7794-43EC-911A-B470AA961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67680" y="488844"/>
            <a:ext cx="2739690" cy="248087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9E4C7C9-BA26-8F0D-F898-AE1D9E76B1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111896" y="795278"/>
            <a:ext cx="2454793" cy="1859505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41F7FC63-EBA1-49EA-9DBC-B0794C671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197" y="4169237"/>
            <a:ext cx="3378077" cy="22174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038AACCC-E744-F72E-C141-8778B0F477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5611763" y="4625094"/>
            <a:ext cx="3054644" cy="1295255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F4C0F37-86FC-4078-84D9-CD12ED6A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67680" y="3130583"/>
            <a:ext cx="2739690" cy="324803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DDDD1B5-C38C-60A8-DA3B-7EFE708182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9115072" y="3521018"/>
            <a:ext cx="2451617" cy="245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2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ky, outdoor, sign&#10;&#10;Description automatically generated">
            <a:extLst>
              <a:ext uri="{FF2B5EF4-FFF2-40B4-BE49-F238E27FC236}">
                <a16:creationId xmlns:a16="http://schemas.microsoft.com/office/drawing/2014/main" id="{90A7F56C-4EEA-9992-2396-7794FB15C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19024" y="1585911"/>
            <a:ext cx="5987874" cy="39862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011E81-7180-FFD9-8C69-92C14015EEFF}"/>
              </a:ext>
            </a:extLst>
          </p:cNvPr>
          <p:cNvSpPr txBox="1"/>
          <p:nvPr/>
        </p:nvSpPr>
        <p:spPr>
          <a:xfrm>
            <a:off x="57335" y="1607345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Franchisee </a:t>
            </a:r>
          </a:p>
          <a:p>
            <a:r>
              <a:rPr lang="en-US" b="1" dirty="0"/>
              <a:t>Contributes:</a:t>
            </a:r>
          </a:p>
          <a:p>
            <a:endParaRPr lang="en-US" dirty="0"/>
          </a:p>
          <a:p>
            <a:r>
              <a:rPr lang="en-US" dirty="0"/>
              <a:t>Capital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Enterprise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D566DA-D1D1-9C59-5084-F838D54851AC}"/>
              </a:ext>
            </a:extLst>
          </p:cNvPr>
          <p:cNvSpPr txBox="1"/>
          <p:nvPr/>
        </p:nvSpPr>
        <p:spPr>
          <a:xfrm>
            <a:off x="10225088" y="1525995"/>
            <a:ext cx="228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Franchisor </a:t>
            </a:r>
          </a:p>
          <a:p>
            <a:r>
              <a:rPr lang="en-US" b="1" dirty="0"/>
              <a:t>Contributes:</a:t>
            </a:r>
          </a:p>
          <a:p>
            <a:endParaRPr lang="en-US" dirty="0"/>
          </a:p>
          <a:p>
            <a:r>
              <a:rPr lang="en-US" dirty="0"/>
              <a:t>Original idea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of brand </a:t>
            </a:r>
          </a:p>
          <a:p>
            <a:r>
              <a:rPr lang="en-US" dirty="0"/>
              <a:t>name and </a:t>
            </a:r>
          </a:p>
          <a:p>
            <a:r>
              <a:rPr lang="en-US" dirty="0"/>
              <a:t>products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Advertising and training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3CE3A7B4-2E69-7C2E-1CFB-69D528B4130D}"/>
              </a:ext>
            </a:extLst>
          </p:cNvPr>
          <p:cNvSpPr/>
          <p:nvPr/>
        </p:nvSpPr>
        <p:spPr>
          <a:xfrm>
            <a:off x="1661723" y="2443163"/>
            <a:ext cx="1257301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E356F7-0F8E-EF49-AB6A-694CB096AF8B}"/>
              </a:ext>
            </a:extLst>
          </p:cNvPr>
          <p:cNvSpPr/>
          <p:nvPr/>
        </p:nvSpPr>
        <p:spPr>
          <a:xfrm>
            <a:off x="1661723" y="3511154"/>
            <a:ext cx="1257301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C7B2B79B-A187-D2CC-2691-14F4438B263B}"/>
              </a:ext>
            </a:extLst>
          </p:cNvPr>
          <p:cNvSpPr/>
          <p:nvPr/>
        </p:nvSpPr>
        <p:spPr>
          <a:xfrm>
            <a:off x="1661722" y="4609328"/>
            <a:ext cx="1257301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6DD46BB2-5258-630C-06DC-E1E73732D620}"/>
              </a:ext>
            </a:extLst>
          </p:cNvPr>
          <p:cNvSpPr/>
          <p:nvPr/>
        </p:nvSpPr>
        <p:spPr>
          <a:xfrm>
            <a:off x="8983098" y="4703805"/>
            <a:ext cx="1165790" cy="4143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E2F0BDA7-B7A4-D124-A86F-0D897793EB7D}"/>
              </a:ext>
            </a:extLst>
          </p:cNvPr>
          <p:cNvSpPr/>
          <p:nvPr/>
        </p:nvSpPr>
        <p:spPr>
          <a:xfrm>
            <a:off x="8906898" y="3432572"/>
            <a:ext cx="1165790" cy="4143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extLst>
              <a:ext uri="{FF2B5EF4-FFF2-40B4-BE49-F238E27FC236}">
                <a16:creationId xmlns:a16="http://schemas.microsoft.com/office/drawing/2014/main" id="{A7705DEE-DE9E-E525-78EE-56E19415CEEC}"/>
              </a:ext>
            </a:extLst>
          </p:cNvPr>
          <p:cNvSpPr/>
          <p:nvPr/>
        </p:nvSpPr>
        <p:spPr>
          <a:xfrm>
            <a:off x="8906898" y="2408218"/>
            <a:ext cx="1165790" cy="4143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1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D2A2-A853-4A63-B030-40EEDDAA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and disadvantages of being in a franchise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56D09D-DFBC-F365-3FCC-2DBEF1B22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50392"/>
              </p:ext>
            </p:extLst>
          </p:nvPr>
        </p:nvGraphicFramePr>
        <p:xfrm>
          <a:off x="482613" y="2604764"/>
          <a:ext cx="10849692" cy="337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052">
                  <a:extLst>
                    <a:ext uri="{9D8B030D-6E8A-4147-A177-3AD203B41FA5}">
                      <a16:colId xmlns:a16="http://schemas.microsoft.com/office/drawing/2014/main" val="1873365327"/>
                    </a:ext>
                  </a:extLst>
                </a:gridCol>
                <a:gridCol w="4719320">
                  <a:extLst>
                    <a:ext uri="{9D8B030D-6E8A-4147-A177-3AD203B41FA5}">
                      <a16:colId xmlns:a16="http://schemas.microsoft.com/office/drawing/2014/main" val="106837009"/>
                    </a:ext>
                  </a:extLst>
                </a:gridCol>
                <a:gridCol w="4719320">
                  <a:extLst>
                    <a:ext uri="{9D8B030D-6E8A-4147-A177-3AD203B41FA5}">
                      <a16:colId xmlns:a16="http://schemas.microsoft.com/office/drawing/2014/main" val="519517590"/>
                    </a:ext>
                  </a:extLst>
                </a:gridCol>
              </a:tblGrid>
              <a:tr h="380004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To the franchisor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To the franchisee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 anchor="ctr"/>
                </a:tc>
                <a:extLst>
                  <a:ext uri="{0D108BD9-81ED-4DB2-BD59-A6C34878D82A}">
                    <a16:rowId xmlns:a16="http://schemas.microsoft.com/office/drawing/2014/main" val="1212203673"/>
                  </a:ext>
                </a:extLst>
              </a:tr>
              <a:tr h="1871824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Advantages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The franchisee buys a licence from the franchisor to use the brand name.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Expansion of the franchised business is much faster than if the franchisor had to finance all new outlets.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The management of the outlets is the responsibility of the franchisee.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All products sold must be obtained from the franchisor.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The chances of business failure are much reduced because a well-known product is being sold.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The franchisor pays for advertising.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All supplies are obtained from a central source – the franchisor.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There are fewer decisions to make than with an independent business – prices, store layout and range of products will have been decided by the franchisor.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Training for staff and management is provided by the franchisor.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Banks are often willing to lend to franchisees due to relatively low risk.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/>
                </a:tc>
                <a:extLst>
                  <a:ext uri="{0D108BD9-81ED-4DB2-BD59-A6C34878D82A}">
                    <a16:rowId xmlns:a16="http://schemas.microsoft.com/office/drawing/2014/main" val="2082420657"/>
                  </a:ext>
                </a:extLst>
              </a:tr>
              <a:tr h="1126600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Disadvantages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Poor management of one franchised outlet could lead to a bad reputation for the whole business.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The franchisee keeps profits from the outlet.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Less independence than with operating a non-franchised business.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May be unable to make decisions that would suit the local area – e.g. new products that are not part of the range offered by the franchisor.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Licence fee must be paid to the franchisor and possibly a percentage of the annual turnover.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4" marR="60354" marT="0" marB="0"/>
                </a:tc>
                <a:extLst>
                  <a:ext uri="{0D108BD9-81ED-4DB2-BD59-A6C34878D82A}">
                    <a16:rowId xmlns:a16="http://schemas.microsoft.com/office/drawing/2014/main" val="87368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8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6175-8881-92AB-0342-66F10F4B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17D43-4EAF-7CD5-B71B-20E3A22820DF}"/>
              </a:ext>
            </a:extLst>
          </p:cNvPr>
          <p:cNvSpPr txBox="1"/>
          <p:nvPr/>
        </p:nvSpPr>
        <p:spPr>
          <a:xfrm>
            <a:off x="815546" y="2224216"/>
            <a:ext cx="94786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Investigate a franchise of your choosing. You can use the following website to help find a franchise if you don’t know of any:</a:t>
            </a:r>
          </a:p>
          <a:p>
            <a:br>
              <a:rPr lang="en-US" dirty="0"/>
            </a:br>
            <a:r>
              <a:rPr lang="en-US" dirty="0">
                <a:hlinkClick r:id="rId2"/>
              </a:rPr>
              <a:t>www.franchisedirect.co.uk/top-100-franchises-uk-2019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However, if you know of another one, you can choose it.</a:t>
            </a:r>
          </a:p>
          <a:p>
            <a:endParaRPr lang="en-US" dirty="0"/>
          </a:p>
          <a:p>
            <a:r>
              <a:rPr lang="en-US" dirty="0"/>
              <a:t>You need to find out:</a:t>
            </a:r>
          </a:p>
          <a:p>
            <a:endParaRPr lang="en-US" dirty="0"/>
          </a:p>
          <a:p>
            <a:r>
              <a:rPr lang="en-US" dirty="0"/>
              <a:t>The history of the company.</a:t>
            </a:r>
          </a:p>
          <a:p>
            <a:r>
              <a:rPr lang="en-US" dirty="0"/>
              <a:t>How you can become a franchisee.</a:t>
            </a:r>
          </a:p>
          <a:p>
            <a:r>
              <a:rPr lang="en-US" dirty="0"/>
              <a:t>Where the franchises are located.</a:t>
            </a:r>
          </a:p>
          <a:p>
            <a:r>
              <a:rPr lang="en-US" dirty="0"/>
              <a:t>What fees are involved for the franchisee.</a:t>
            </a:r>
          </a:p>
          <a:p>
            <a:endParaRPr lang="en-US" dirty="0"/>
          </a:p>
          <a:p>
            <a:r>
              <a:rPr lang="en-US" dirty="0"/>
              <a:t>You will need to report your findings to the rest of the class.</a:t>
            </a:r>
          </a:p>
        </p:txBody>
      </p:sp>
    </p:spTree>
    <p:extLst>
      <p:ext uri="{BB962C8B-B14F-4D97-AF65-F5344CB8AC3E}">
        <p14:creationId xmlns:p14="http://schemas.microsoft.com/office/powerpoint/2010/main" val="357106074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{704634EB-AAF2-2445-A89E-E00150C98114}tf10001057</Template>
  <TotalTime>67</TotalTime>
  <Words>460</Words>
  <Application>Microsoft Macintosh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Trebuchet MS</vt:lpstr>
      <vt:lpstr>Berlin</vt:lpstr>
      <vt:lpstr>Franchises</vt:lpstr>
      <vt:lpstr>PowerPoint Presentation</vt:lpstr>
      <vt:lpstr>PowerPoint Presentation</vt:lpstr>
      <vt:lpstr>Advantages and disadvantages of being in a franchise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Franchises</dc:title>
  <dc:creator>Melanie Wright</dc:creator>
  <cp:lastModifiedBy>Melanie Wright</cp:lastModifiedBy>
  <cp:revision>7</cp:revision>
  <dcterms:created xsi:type="dcterms:W3CDTF">2022-10-17T20:35:38Z</dcterms:created>
  <dcterms:modified xsi:type="dcterms:W3CDTF">2022-10-17T21:43:07Z</dcterms:modified>
</cp:coreProperties>
</file>