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7" r:id="rId3"/>
    <p:sldId id="266" r:id="rId4"/>
    <p:sldId id="258" r:id="rId5"/>
    <p:sldId id="267" r:id="rId6"/>
    <p:sldId id="268" r:id="rId7"/>
    <p:sldId id="269" r:id="rId8"/>
    <p:sldId id="271" r:id="rId9"/>
    <p:sldId id="272" r:id="rId10"/>
    <p:sldId id="270" r:id="rId11"/>
    <p:sldId id="273" r:id="rId12"/>
    <p:sldId id="274" r:id="rId13"/>
    <p:sldId id="275" r:id="rId14"/>
    <p:sldId id="278" r:id="rId15"/>
    <p:sldId id="277" r:id="rId16"/>
    <p:sldId id="276" r:id="rId17"/>
    <p:sldId id="27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54"/>
  </p:normalViewPr>
  <p:slideViewPr>
    <p:cSldViewPr snapToGrid="0">
      <p:cViewPr varScale="1">
        <p:scale>
          <a:sx n="29" d="100"/>
          <a:sy n="29" d="100"/>
        </p:scale>
        <p:origin x="232" y="1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E7C07-4D40-6B4C-98E4-A013AD5305A4}"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D40D7-4E12-1A44-B406-BCAF09CC19A3}" type="slidenum">
              <a:rPr lang="en-US" smtClean="0"/>
              <a:t>‹#›</a:t>
            </a:fld>
            <a:endParaRPr lang="en-US"/>
          </a:p>
        </p:txBody>
      </p:sp>
    </p:spTree>
    <p:extLst>
      <p:ext uri="{BB962C8B-B14F-4D97-AF65-F5344CB8AC3E}">
        <p14:creationId xmlns:p14="http://schemas.microsoft.com/office/powerpoint/2010/main" val="397175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DD40D7-4E12-1A44-B406-BCAF09CC19A3}" type="slidenum">
              <a:rPr lang="en-US" smtClean="0"/>
              <a:t>12</a:t>
            </a:fld>
            <a:endParaRPr lang="en-US"/>
          </a:p>
        </p:txBody>
      </p:sp>
    </p:spTree>
    <p:extLst>
      <p:ext uri="{BB962C8B-B14F-4D97-AF65-F5344CB8AC3E}">
        <p14:creationId xmlns:p14="http://schemas.microsoft.com/office/powerpoint/2010/main" val="3392938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3F6BA48-7464-064B-AA96-FA9935BFB867}"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96418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201926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3082611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B8776B8A-D2E6-A949-9C57-D5548FFDAED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36096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2723767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93F6BA48-7464-064B-AA96-FA9935BFB867}" type="datetimeFigureOut">
              <a:rPr lang="en-US" smtClean="0"/>
              <a:t>10/17/22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2571675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93F6BA48-7464-064B-AA96-FA9935BFB867}" type="datetimeFigureOut">
              <a:rPr lang="en-US" smtClean="0"/>
              <a:t>10/17/22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585204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F6BA48-7464-064B-AA96-FA9935BFB867}"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2467073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3F6BA48-7464-064B-AA96-FA9935BFB867}" type="datetimeFigureOut">
              <a:rPr lang="en-US" smtClean="0"/>
              <a:t>10/17/22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B8776B8A-D2E6-A949-9C57-D5548FFDAEDC}" type="slidenum">
              <a:rPr lang="en-US" smtClean="0"/>
              <a:t>‹#›</a:t>
            </a:fld>
            <a:endParaRPr lang="en-US"/>
          </a:p>
        </p:txBody>
      </p:sp>
    </p:spTree>
    <p:extLst>
      <p:ext uri="{BB962C8B-B14F-4D97-AF65-F5344CB8AC3E}">
        <p14:creationId xmlns:p14="http://schemas.microsoft.com/office/powerpoint/2010/main" val="281562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F6BA48-7464-064B-AA96-FA9935BFB867}"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42347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3F6BA48-7464-064B-AA96-FA9935BFB867}"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20926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293539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F6BA48-7464-064B-AA96-FA9935BFB867}" type="datetimeFigureOut">
              <a:rPr lang="en-US" smtClean="0"/>
              <a:t>10/17/22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395210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F6BA48-7464-064B-AA96-FA9935BFB867}" type="datetimeFigureOut">
              <a:rPr lang="en-US" smtClean="0"/>
              <a:t>10/17/22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75215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3F6BA48-7464-064B-AA96-FA9935BFB867}" type="datetimeFigureOut">
              <a:rPr lang="en-US" smtClean="0"/>
              <a:t>10/17/22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163093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171152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3F6BA48-7464-064B-AA96-FA9935BFB867}"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76B8A-D2E6-A949-9C57-D5548FFDAEDC}" type="slidenum">
              <a:rPr lang="en-US" smtClean="0"/>
              <a:t>‹#›</a:t>
            </a:fld>
            <a:endParaRPr lang="en-US"/>
          </a:p>
        </p:txBody>
      </p:sp>
    </p:spTree>
    <p:extLst>
      <p:ext uri="{BB962C8B-B14F-4D97-AF65-F5344CB8AC3E}">
        <p14:creationId xmlns:p14="http://schemas.microsoft.com/office/powerpoint/2010/main" val="107192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3F6BA48-7464-064B-AA96-FA9935BFB867}" type="datetimeFigureOut">
              <a:rPr lang="en-US" smtClean="0"/>
              <a:t>10/17/22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8776B8A-D2E6-A949-9C57-D5548FFDAEDC}" type="slidenum">
              <a:rPr lang="en-US" smtClean="0"/>
              <a:t>‹#›</a:t>
            </a:fld>
            <a:endParaRPr lang="en-US"/>
          </a:p>
        </p:txBody>
      </p:sp>
    </p:spTree>
    <p:extLst>
      <p:ext uri="{BB962C8B-B14F-4D97-AF65-F5344CB8AC3E}">
        <p14:creationId xmlns:p14="http://schemas.microsoft.com/office/powerpoint/2010/main" val="25797127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https://www.youtube.com/embed/48jydmYsCEo?feature=oembed"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ideo" Target="https://www.youtube.com/embed/p7HKvqRI_Bo?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https://de.wikipedia.org/wiki/Virgin_Group"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s://www.wikicorporates.org/wiki/Prudential_plc" TargetMode="External"/><Relationship Id="rId5" Type="http://schemas.openxmlformats.org/officeDocument/2006/relationships/image" Target="../media/image5.png"/><Relationship Id="rId10" Type="http://schemas.openxmlformats.org/officeDocument/2006/relationships/hyperlink" Target="https://commons.wikimedia.org/wiki/Category:Logos_of_automobile_manufacturers" TargetMode="External"/><Relationship Id="rId4" Type="http://schemas.openxmlformats.org/officeDocument/2006/relationships/image" Target="../media/image3.png"/><Relationship Id="rId9"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flickr.com/photos/chi227/42893570875/" TargetMode="External"/><Relationship Id="rId7" Type="http://schemas.openxmlformats.org/officeDocument/2006/relationships/hyperlink" Target="http://flickr.com/photos/visionshare/4677433922" TargetMode="External"/><Relationship Id="rId2" Type="http://schemas.openxmlformats.org/officeDocument/2006/relationships/image" Target="../media/image8.jpg"/><Relationship Id="rId1" Type="http://schemas.openxmlformats.org/officeDocument/2006/relationships/slideLayout" Target="../slideLayouts/slideLayout6.xml"/><Relationship Id="rId6" Type="http://schemas.openxmlformats.org/officeDocument/2006/relationships/image" Target="../media/image10.jpg"/><Relationship Id="rId5" Type="http://schemas.openxmlformats.org/officeDocument/2006/relationships/hyperlink" Target="https://de.wikipedia.org/wiki/Datei:AstraZeneca_logo.svg" TargetMode="Externa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36B66-5296-446E-8922-99A67C7DBA54}"/>
              </a:ext>
            </a:extLst>
          </p:cNvPr>
          <p:cNvSpPr>
            <a:spLocks noGrp="1"/>
          </p:cNvSpPr>
          <p:nvPr>
            <p:ph type="ctrTitle"/>
          </p:nvPr>
        </p:nvSpPr>
        <p:spPr/>
        <p:txBody>
          <a:bodyPr/>
          <a:lstStyle/>
          <a:p>
            <a:r>
              <a:rPr lang="en-US" b="1" dirty="0"/>
              <a:t>Limited Companies</a:t>
            </a:r>
          </a:p>
        </p:txBody>
      </p:sp>
    </p:spTree>
    <p:extLst>
      <p:ext uri="{BB962C8B-B14F-4D97-AF65-F5344CB8AC3E}">
        <p14:creationId xmlns:p14="http://schemas.microsoft.com/office/powerpoint/2010/main" val="371394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9143E-4A6C-C0DF-0FD9-E2B4F25A7233}"/>
              </a:ext>
            </a:extLst>
          </p:cNvPr>
          <p:cNvSpPr>
            <a:spLocks noGrp="1"/>
          </p:cNvSpPr>
          <p:nvPr>
            <p:ph type="title"/>
          </p:nvPr>
        </p:nvSpPr>
        <p:spPr/>
        <p:txBody>
          <a:bodyPr/>
          <a:lstStyle/>
          <a:p>
            <a:r>
              <a:rPr lang="en-US" b="1" dirty="0"/>
              <a:t>Key Terms</a:t>
            </a:r>
          </a:p>
        </p:txBody>
      </p:sp>
      <p:sp>
        <p:nvSpPr>
          <p:cNvPr id="3" name="TextBox 2">
            <a:extLst>
              <a:ext uri="{FF2B5EF4-FFF2-40B4-BE49-F238E27FC236}">
                <a16:creationId xmlns:a16="http://schemas.microsoft.com/office/drawing/2014/main" id="{736E5A52-3C49-F035-8DFD-2EC688141C53}"/>
              </a:ext>
            </a:extLst>
          </p:cNvPr>
          <p:cNvSpPr txBox="1"/>
          <p:nvPr/>
        </p:nvSpPr>
        <p:spPr>
          <a:xfrm>
            <a:off x="915404" y="2211859"/>
            <a:ext cx="9378778" cy="646331"/>
          </a:xfrm>
          <a:prstGeom prst="rect">
            <a:avLst/>
          </a:prstGeom>
          <a:noFill/>
          <a:ln>
            <a:solidFill>
              <a:schemeClr val="tx1"/>
            </a:solidFill>
          </a:ln>
        </p:spPr>
        <p:txBody>
          <a:bodyPr wrap="square" rtlCol="0">
            <a:spAutoFit/>
          </a:bodyPr>
          <a:lstStyle/>
          <a:p>
            <a:r>
              <a:rPr lang="en-US" dirty="0"/>
              <a:t>The limited companies topic has lots of specialized terminology and it is important to learn these words.</a:t>
            </a:r>
          </a:p>
        </p:txBody>
      </p:sp>
      <p:graphicFrame>
        <p:nvGraphicFramePr>
          <p:cNvPr id="4" name="Table 4">
            <a:extLst>
              <a:ext uri="{FF2B5EF4-FFF2-40B4-BE49-F238E27FC236}">
                <a16:creationId xmlns:a16="http://schemas.microsoft.com/office/drawing/2014/main" id="{06EE5C43-2BDB-5232-99B2-12C75A2D5A2E}"/>
              </a:ext>
            </a:extLst>
          </p:cNvPr>
          <p:cNvGraphicFramePr>
            <a:graphicFrameLocks noGrp="1"/>
          </p:cNvGraphicFramePr>
          <p:nvPr>
            <p:extLst>
              <p:ext uri="{D42A27DB-BD31-4B8C-83A1-F6EECF244321}">
                <p14:modId xmlns:p14="http://schemas.microsoft.com/office/powerpoint/2010/main" val="2678512233"/>
              </p:ext>
            </p:extLst>
          </p:nvPr>
        </p:nvGraphicFramePr>
        <p:xfrm>
          <a:off x="915404" y="3137028"/>
          <a:ext cx="9378778" cy="3332480"/>
        </p:xfrm>
        <a:graphic>
          <a:graphicData uri="http://schemas.openxmlformats.org/drawingml/2006/table">
            <a:tbl>
              <a:tblPr firstRow="1" bandRow="1">
                <a:tableStyleId>{5C22544A-7EE6-4342-B048-85BDC9FD1C3A}</a:tableStyleId>
              </a:tblPr>
              <a:tblGrid>
                <a:gridCol w="2417570">
                  <a:extLst>
                    <a:ext uri="{9D8B030D-6E8A-4147-A177-3AD203B41FA5}">
                      <a16:colId xmlns:a16="http://schemas.microsoft.com/office/drawing/2014/main" val="3070369284"/>
                    </a:ext>
                  </a:extLst>
                </a:gridCol>
                <a:gridCol w="6961208">
                  <a:extLst>
                    <a:ext uri="{9D8B030D-6E8A-4147-A177-3AD203B41FA5}">
                      <a16:colId xmlns:a16="http://schemas.microsoft.com/office/drawing/2014/main" val="2341888084"/>
                    </a:ext>
                  </a:extLst>
                </a:gridCol>
              </a:tblGrid>
              <a:tr h="370840">
                <a:tc>
                  <a:txBody>
                    <a:bodyPr/>
                    <a:lstStyle/>
                    <a:p>
                      <a:r>
                        <a:rPr lang="en-US" dirty="0"/>
                        <a:t>Key Terms</a:t>
                      </a:r>
                    </a:p>
                  </a:txBody>
                  <a:tcPr/>
                </a:tc>
                <a:tc>
                  <a:txBody>
                    <a:bodyPr/>
                    <a:lstStyle/>
                    <a:p>
                      <a:endParaRPr lang="en-US"/>
                    </a:p>
                  </a:txBody>
                  <a:tcPr/>
                </a:tc>
                <a:extLst>
                  <a:ext uri="{0D108BD9-81ED-4DB2-BD59-A6C34878D82A}">
                    <a16:rowId xmlns:a16="http://schemas.microsoft.com/office/drawing/2014/main" val="398001944"/>
                  </a:ext>
                </a:extLst>
              </a:tr>
              <a:tr h="370840">
                <a:tc>
                  <a:txBody>
                    <a:bodyPr/>
                    <a:lstStyle/>
                    <a:p>
                      <a:r>
                        <a:rPr lang="en-US" sz="1400" dirty="0"/>
                        <a:t>Incorporated businesses</a:t>
                      </a:r>
                    </a:p>
                  </a:txBody>
                  <a:tcPr/>
                </a:tc>
                <a:tc>
                  <a:txBody>
                    <a:bodyPr/>
                    <a:lstStyle/>
                    <a:p>
                      <a:r>
                        <a:rPr lang="en-US" sz="1400" dirty="0"/>
                        <a:t>Companies that have separate legal status from their owners.</a:t>
                      </a:r>
                    </a:p>
                  </a:txBody>
                  <a:tcPr/>
                </a:tc>
                <a:extLst>
                  <a:ext uri="{0D108BD9-81ED-4DB2-BD59-A6C34878D82A}">
                    <a16:rowId xmlns:a16="http://schemas.microsoft.com/office/drawing/2014/main" val="3410792370"/>
                  </a:ext>
                </a:extLst>
              </a:tr>
              <a:tr h="370840">
                <a:tc>
                  <a:txBody>
                    <a:bodyPr/>
                    <a:lstStyle/>
                    <a:p>
                      <a:r>
                        <a:rPr lang="en-US" sz="1400" dirty="0"/>
                        <a:t>Shareholders</a:t>
                      </a:r>
                    </a:p>
                  </a:txBody>
                  <a:tcPr/>
                </a:tc>
                <a:tc>
                  <a:txBody>
                    <a:bodyPr/>
                    <a:lstStyle/>
                    <a:p>
                      <a:r>
                        <a:rPr lang="en-US" sz="1400" dirty="0"/>
                        <a:t>The owners of a limited company. They buy shares which represent part ownership of a business.</a:t>
                      </a:r>
                    </a:p>
                  </a:txBody>
                  <a:tcPr/>
                </a:tc>
                <a:extLst>
                  <a:ext uri="{0D108BD9-81ED-4DB2-BD59-A6C34878D82A}">
                    <a16:rowId xmlns:a16="http://schemas.microsoft.com/office/drawing/2014/main" val="2489177752"/>
                  </a:ext>
                </a:extLst>
              </a:tr>
              <a:tr h="370840">
                <a:tc>
                  <a:txBody>
                    <a:bodyPr/>
                    <a:lstStyle/>
                    <a:p>
                      <a:r>
                        <a:rPr lang="en-US" sz="1400" dirty="0"/>
                        <a:t>Private Limited Company (Ltd)</a:t>
                      </a:r>
                    </a:p>
                  </a:txBody>
                  <a:tcPr/>
                </a:tc>
                <a:tc>
                  <a:txBody>
                    <a:bodyPr/>
                    <a:lstStyle/>
                    <a:p>
                      <a:r>
                        <a:rPr lang="en-US" sz="1400" dirty="0"/>
                        <a:t>A business owned by shareholders invited to buy shares.</a:t>
                      </a:r>
                    </a:p>
                  </a:txBody>
                  <a:tcPr/>
                </a:tc>
                <a:extLst>
                  <a:ext uri="{0D108BD9-81ED-4DB2-BD59-A6C34878D82A}">
                    <a16:rowId xmlns:a16="http://schemas.microsoft.com/office/drawing/2014/main" val="2031706000"/>
                  </a:ext>
                </a:extLst>
              </a:tr>
              <a:tr h="370840">
                <a:tc>
                  <a:txBody>
                    <a:bodyPr/>
                    <a:lstStyle/>
                    <a:p>
                      <a:r>
                        <a:rPr lang="en-US" sz="1400" dirty="0"/>
                        <a:t>Public Limited Company (Plc)</a:t>
                      </a:r>
                    </a:p>
                  </a:txBody>
                  <a:tcPr/>
                </a:tc>
                <a:tc>
                  <a:txBody>
                    <a:bodyPr/>
                    <a:lstStyle/>
                    <a:p>
                      <a:r>
                        <a:rPr lang="en-US" sz="1400" dirty="0"/>
                        <a:t>A business owned by shareholders. Shares are sold on the stock market to anyone.</a:t>
                      </a:r>
                    </a:p>
                  </a:txBody>
                  <a:tcPr/>
                </a:tc>
                <a:extLst>
                  <a:ext uri="{0D108BD9-81ED-4DB2-BD59-A6C34878D82A}">
                    <a16:rowId xmlns:a16="http://schemas.microsoft.com/office/drawing/2014/main" val="983712190"/>
                  </a:ext>
                </a:extLst>
              </a:tr>
              <a:tr h="370840">
                <a:tc>
                  <a:txBody>
                    <a:bodyPr/>
                    <a:lstStyle/>
                    <a:p>
                      <a:r>
                        <a:rPr lang="en-US" sz="1400" dirty="0"/>
                        <a:t>Annual General Meeting (AGM)</a:t>
                      </a:r>
                    </a:p>
                  </a:txBody>
                  <a:tcPr/>
                </a:tc>
                <a:tc>
                  <a:txBody>
                    <a:bodyPr/>
                    <a:lstStyle/>
                    <a:p>
                      <a:r>
                        <a:rPr lang="en-US" sz="1400" dirty="0"/>
                        <a:t>This is a legal requirement for all companies. Shareholders may attend and vote on who they want to be on the Board of Directors for the coming year.</a:t>
                      </a:r>
                    </a:p>
                  </a:txBody>
                  <a:tcPr/>
                </a:tc>
                <a:extLst>
                  <a:ext uri="{0D108BD9-81ED-4DB2-BD59-A6C34878D82A}">
                    <a16:rowId xmlns:a16="http://schemas.microsoft.com/office/drawing/2014/main" val="258679410"/>
                  </a:ext>
                </a:extLst>
              </a:tr>
              <a:tr h="370840">
                <a:tc>
                  <a:txBody>
                    <a:bodyPr/>
                    <a:lstStyle/>
                    <a:p>
                      <a:r>
                        <a:rPr lang="en-US" sz="1400" dirty="0"/>
                        <a:t>Dividends</a:t>
                      </a:r>
                    </a:p>
                  </a:txBody>
                  <a:tcPr/>
                </a:tc>
                <a:tc>
                  <a:txBody>
                    <a:bodyPr/>
                    <a:lstStyle/>
                    <a:p>
                      <a:r>
                        <a:rPr lang="en-US" sz="1400" dirty="0"/>
                        <a:t>Payments made to shareholders from the profits (after tax) of a company. They are the return to shareholders for investing in the organization.</a:t>
                      </a:r>
                    </a:p>
                  </a:txBody>
                  <a:tcPr/>
                </a:tc>
                <a:extLst>
                  <a:ext uri="{0D108BD9-81ED-4DB2-BD59-A6C34878D82A}">
                    <a16:rowId xmlns:a16="http://schemas.microsoft.com/office/drawing/2014/main" val="3527094931"/>
                  </a:ext>
                </a:extLst>
              </a:tr>
            </a:tbl>
          </a:graphicData>
        </a:graphic>
      </p:graphicFrame>
    </p:spTree>
    <p:extLst>
      <p:ext uri="{BB962C8B-B14F-4D97-AF65-F5344CB8AC3E}">
        <p14:creationId xmlns:p14="http://schemas.microsoft.com/office/powerpoint/2010/main" val="3792025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B703C-99FE-508D-4C2F-123BAA970961}"/>
              </a:ext>
            </a:extLst>
          </p:cNvPr>
          <p:cNvSpPr>
            <a:spLocks noGrp="1"/>
          </p:cNvSpPr>
          <p:nvPr>
            <p:ph type="title"/>
          </p:nvPr>
        </p:nvSpPr>
        <p:spPr/>
        <p:txBody>
          <a:bodyPr/>
          <a:lstStyle/>
          <a:p>
            <a:r>
              <a:rPr lang="en-US" b="1" dirty="0"/>
              <a:t>Task</a:t>
            </a:r>
          </a:p>
        </p:txBody>
      </p:sp>
      <p:graphicFrame>
        <p:nvGraphicFramePr>
          <p:cNvPr id="4" name="Table 4">
            <a:extLst>
              <a:ext uri="{FF2B5EF4-FFF2-40B4-BE49-F238E27FC236}">
                <a16:creationId xmlns:a16="http://schemas.microsoft.com/office/drawing/2014/main" id="{10FAE9AD-F748-0FE9-14C0-DDF1C1C9D801}"/>
              </a:ext>
            </a:extLst>
          </p:cNvPr>
          <p:cNvGraphicFramePr>
            <a:graphicFrameLocks noGrp="1"/>
          </p:cNvGraphicFramePr>
          <p:nvPr>
            <p:extLst>
              <p:ext uri="{D42A27DB-BD31-4B8C-83A1-F6EECF244321}">
                <p14:modId xmlns:p14="http://schemas.microsoft.com/office/powerpoint/2010/main" val="2914418552"/>
              </p:ext>
            </p:extLst>
          </p:nvPr>
        </p:nvGraphicFramePr>
        <p:xfrm>
          <a:off x="2750529" y="2543965"/>
          <a:ext cx="6931717" cy="3337560"/>
        </p:xfrm>
        <a:graphic>
          <a:graphicData uri="http://schemas.openxmlformats.org/drawingml/2006/table">
            <a:tbl>
              <a:tblPr firstRow="1" bandRow="1">
                <a:tableStyleId>{69CF1AB2-1976-4502-BF36-3FF5EA218861}</a:tableStyleId>
              </a:tblPr>
              <a:tblGrid>
                <a:gridCol w="6931717">
                  <a:extLst>
                    <a:ext uri="{9D8B030D-6E8A-4147-A177-3AD203B41FA5}">
                      <a16:colId xmlns:a16="http://schemas.microsoft.com/office/drawing/2014/main" val="1640657617"/>
                    </a:ext>
                  </a:extLst>
                </a:gridCol>
              </a:tblGrid>
              <a:tr h="370840">
                <a:tc>
                  <a:txBody>
                    <a:bodyPr/>
                    <a:lstStyle/>
                    <a:p>
                      <a:pPr algn="ctr"/>
                      <a:r>
                        <a:rPr lang="en-US" sz="1400" b="0" dirty="0"/>
                        <a:t>Company whose shares are traded on the stock market</a:t>
                      </a:r>
                    </a:p>
                  </a:txBody>
                  <a:tcPr/>
                </a:tc>
                <a:extLst>
                  <a:ext uri="{0D108BD9-81ED-4DB2-BD59-A6C34878D82A}">
                    <a16:rowId xmlns:a16="http://schemas.microsoft.com/office/drawing/2014/main" val="773284285"/>
                  </a:ext>
                </a:extLst>
              </a:tr>
              <a:tr h="370840">
                <a:tc>
                  <a:txBody>
                    <a:bodyPr/>
                    <a:lstStyle/>
                    <a:p>
                      <a:pPr algn="ctr"/>
                      <a:r>
                        <a:rPr lang="en-US" sz="1400" b="0" dirty="0"/>
                        <a:t>The return to the shareholder of a company</a:t>
                      </a:r>
                    </a:p>
                  </a:txBody>
                  <a:tcPr/>
                </a:tc>
                <a:extLst>
                  <a:ext uri="{0D108BD9-81ED-4DB2-BD59-A6C34878D82A}">
                    <a16:rowId xmlns:a16="http://schemas.microsoft.com/office/drawing/2014/main" val="1272019040"/>
                  </a:ext>
                </a:extLst>
              </a:tr>
              <a:tr h="370840">
                <a:tc>
                  <a:txBody>
                    <a:bodyPr/>
                    <a:lstStyle/>
                    <a:p>
                      <a:pPr algn="ctr"/>
                      <a:r>
                        <a:rPr lang="en-US" sz="1400" b="0" dirty="0"/>
                        <a:t>Part-ownership of a company</a:t>
                      </a:r>
                    </a:p>
                  </a:txBody>
                  <a:tcPr/>
                </a:tc>
                <a:extLst>
                  <a:ext uri="{0D108BD9-81ED-4DB2-BD59-A6C34878D82A}">
                    <a16:rowId xmlns:a16="http://schemas.microsoft.com/office/drawing/2014/main" val="2639508151"/>
                  </a:ext>
                </a:extLst>
              </a:tr>
              <a:tr h="370840">
                <a:tc>
                  <a:txBody>
                    <a:bodyPr/>
                    <a:lstStyle/>
                    <a:p>
                      <a:pPr algn="ctr"/>
                      <a:r>
                        <a:rPr lang="en-US" sz="1400" b="0" dirty="0"/>
                        <a:t>Organization which operates and trades in a number of different countries</a:t>
                      </a:r>
                    </a:p>
                  </a:txBody>
                  <a:tcPr/>
                </a:tc>
                <a:extLst>
                  <a:ext uri="{0D108BD9-81ED-4DB2-BD59-A6C34878D82A}">
                    <a16:rowId xmlns:a16="http://schemas.microsoft.com/office/drawing/2014/main" val="661621000"/>
                  </a:ext>
                </a:extLst>
              </a:tr>
              <a:tr h="370840">
                <a:tc>
                  <a:txBody>
                    <a:bodyPr/>
                    <a:lstStyle/>
                    <a:p>
                      <a:pPr algn="ctr"/>
                      <a:r>
                        <a:rPr lang="en-US" sz="1400" b="0" dirty="0"/>
                        <a:t>Company controlled by individuals and restricted groups</a:t>
                      </a:r>
                    </a:p>
                  </a:txBody>
                  <a:tcPr/>
                </a:tc>
                <a:extLst>
                  <a:ext uri="{0D108BD9-81ED-4DB2-BD59-A6C34878D82A}">
                    <a16:rowId xmlns:a16="http://schemas.microsoft.com/office/drawing/2014/main" val="2286107010"/>
                  </a:ext>
                </a:extLst>
              </a:tr>
              <a:tr h="370840">
                <a:tc>
                  <a:txBody>
                    <a:bodyPr/>
                    <a:lstStyle/>
                    <a:p>
                      <a:pPr algn="ctr"/>
                      <a:r>
                        <a:rPr lang="en-US" sz="1400" b="0" dirty="0"/>
                        <a:t>Document confirming that an organization has company status</a:t>
                      </a:r>
                    </a:p>
                  </a:txBody>
                  <a:tcPr/>
                </a:tc>
                <a:extLst>
                  <a:ext uri="{0D108BD9-81ED-4DB2-BD59-A6C34878D82A}">
                    <a16:rowId xmlns:a16="http://schemas.microsoft.com/office/drawing/2014/main" val="275238610"/>
                  </a:ext>
                </a:extLst>
              </a:tr>
              <a:tr h="370840">
                <a:tc>
                  <a:txBody>
                    <a:bodyPr/>
                    <a:lstStyle/>
                    <a:p>
                      <a:pPr algn="ctr"/>
                      <a:r>
                        <a:rPr lang="en-US" sz="1400" b="0" dirty="0"/>
                        <a:t>Document enabling a Plc to commerce trading</a:t>
                      </a:r>
                    </a:p>
                  </a:txBody>
                  <a:tcPr/>
                </a:tc>
                <a:extLst>
                  <a:ext uri="{0D108BD9-81ED-4DB2-BD59-A6C34878D82A}">
                    <a16:rowId xmlns:a16="http://schemas.microsoft.com/office/drawing/2014/main" val="2553739585"/>
                  </a:ext>
                </a:extLst>
              </a:tr>
              <a:tr h="370840">
                <a:tc>
                  <a:txBody>
                    <a:bodyPr/>
                    <a:lstStyle/>
                    <a:p>
                      <a:pPr algn="ctr"/>
                      <a:r>
                        <a:rPr lang="en-US" sz="1400" b="0" dirty="0"/>
                        <a:t>Document setting out the internal rules and relationships of an organization</a:t>
                      </a:r>
                    </a:p>
                  </a:txBody>
                  <a:tcPr/>
                </a:tc>
                <a:extLst>
                  <a:ext uri="{0D108BD9-81ED-4DB2-BD59-A6C34878D82A}">
                    <a16:rowId xmlns:a16="http://schemas.microsoft.com/office/drawing/2014/main" val="841639102"/>
                  </a:ext>
                </a:extLst>
              </a:tr>
              <a:tr h="370840">
                <a:tc>
                  <a:txBody>
                    <a:bodyPr/>
                    <a:lstStyle/>
                    <a:p>
                      <a:pPr algn="ctr"/>
                      <a:r>
                        <a:rPr lang="en-US" sz="1400" b="0" dirty="0"/>
                        <a:t>Document setting out the external rules and relationships of an organization</a:t>
                      </a:r>
                    </a:p>
                  </a:txBody>
                  <a:tcPr/>
                </a:tc>
                <a:extLst>
                  <a:ext uri="{0D108BD9-81ED-4DB2-BD59-A6C34878D82A}">
                    <a16:rowId xmlns:a16="http://schemas.microsoft.com/office/drawing/2014/main" val="722624537"/>
                  </a:ext>
                </a:extLst>
              </a:tr>
            </a:tbl>
          </a:graphicData>
        </a:graphic>
      </p:graphicFrame>
      <p:sp>
        <p:nvSpPr>
          <p:cNvPr id="5" name="TextBox 4">
            <a:extLst>
              <a:ext uri="{FF2B5EF4-FFF2-40B4-BE49-F238E27FC236}">
                <a16:creationId xmlns:a16="http://schemas.microsoft.com/office/drawing/2014/main" id="{9B11D9C5-6E08-5CE2-377E-8EE1481334F3}"/>
              </a:ext>
            </a:extLst>
          </p:cNvPr>
          <p:cNvSpPr txBox="1"/>
          <p:nvPr/>
        </p:nvSpPr>
        <p:spPr>
          <a:xfrm>
            <a:off x="10274595" y="3358424"/>
            <a:ext cx="1468143" cy="523220"/>
          </a:xfrm>
          <a:prstGeom prst="rect">
            <a:avLst/>
          </a:prstGeom>
          <a:noFill/>
          <a:ln>
            <a:solidFill>
              <a:srgbClr val="FFC000"/>
            </a:solidFill>
          </a:ln>
        </p:spPr>
        <p:txBody>
          <a:bodyPr wrap="square" rtlCol="0">
            <a:spAutoFit/>
          </a:bodyPr>
          <a:lstStyle/>
          <a:p>
            <a:pPr algn="ctr"/>
            <a:r>
              <a:rPr lang="en-US" sz="1400" dirty="0"/>
              <a:t>Articles of </a:t>
            </a:r>
          </a:p>
          <a:p>
            <a:pPr algn="ctr"/>
            <a:r>
              <a:rPr lang="en-US" sz="1400" dirty="0"/>
              <a:t>Association</a:t>
            </a:r>
          </a:p>
        </p:txBody>
      </p:sp>
      <p:sp>
        <p:nvSpPr>
          <p:cNvPr id="6" name="TextBox 5">
            <a:extLst>
              <a:ext uri="{FF2B5EF4-FFF2-40B4-BE49-F238E27FC236}">
                <a16:creationId xmlns:a16="http://schemas.microsoft.com/office/drawing/2014/main" id="{6B94515E-6EF6-CB29-6778-2264D0C4B06E}"/>
              </a:ext>
            </a:extLst>
          </p:cNvPr>
          <p:cNvSpPr txBox="1"/>
          <p:nvPr/>
        </p:nvSpPr>
        <p:spPr>
          <a:xfrm>
            <a:off x="340657" y="3516227"/>
            <a:ext cx="1483499" cy="523220"/>
          </a:xfrm>
          <a:prstGeom prst="rect">
            <a:avLst/>
          </a:prstGeom>
          <a:noFill/>
          <a:ln>
            <a:solidFill>
              <a:srgbClr val="FFC000"/>
            </a:solidFill>
          </a:ln>
        </p:spPr>
        <p:txBody>
          <a:bodyPr wrap="square" rtlCol="0">
            <a:spAutoFit/>
          </a:bodyPr>
          <a:lstStyle/>
          <a:p>
            <a:pPr algn="ctr"/>
            <a:r>
              <a:rPr lang="en-US" sz="1400" dirty="0"/>
              <a:t>Memorandum of </a:t>
            </a:r>
          </a:p>
          <a:p>
            <a:pPr algn="ctr"/>
            <a:r>
              <a:rPr lang="en-US" sz="1400" dirty="0"/>
              <a:t>Association</a:t>
            </a:r>
          </a:p>
        </p:txBody>
      </p:sp>
      <p:sp>
        <p:nvSpPr>
          <p:cNvPr id="7" name="TextBox 6">
            <a:extLst>
              <a:ext uri="{FF2B5EF4-FFF2-40B4-BE49-F238E27FC236}">
                <a16:creationId xmlns:a16="http://schemas.microsoft.com/office/drawing/2014/main" id="{E6183D28-8731-4CF3-2DB0-2A45781C6018}"/>
              </a:ext>
            </a:extLst>
          </p:cNvPr>
          <p:cNvSpPr txBox="1"/>
          <p:nvPr/>
        </p:nvSpPr>
        <p:spPr>
          <a:xfrm>
            <a:off x="433676" y="2574313"/>
            <a:ext cx="1297460" cy="307777"/>
          </a:xfrm>
          <a:prstGeom prst="rect">
            <a:avLst/>
          </a:prstGeom>
          <a:noFill/>
          <a:ln>
            <a:solidFill>
              <a:srgbClr val="FFC000"/>
            </a:solidFill>
          </a:ln>
        </p:spPr>
        <p:txBody>
          <a:bodyPr wrap="square" rtlCol="0">
            <a:spAutoFit/>
          </a:bodyPr>
          <a:lstStyle/>
          <a:p>
            <a:pPr algn="ctr"/>
            <a:r>
              <a:rPr lang="en-US" sz="1400" dirty="0"/>
              <a:t>Multinational</a:t>
            </a:r>
          </a:p>
        </p:txBody>
      </p:sp>
      <p:sp>
        <p:nvSpPr>
          <p:cNvPr id="8" name="TextBox 7">
            <a:extLst>
              <a:ext uri="{FF2B5EF4-FFF2-40B4-BE49-F238E27FC236}">
                <a16:creationId xmlns:a16="http://schemas.microsoft.com/office/drawing/2014/main" id="{66F58B5E-8EF5-1C79-1F23-3F952BEA409C}"/>
              </a:ext>
            </a:extLst>
          </p:cNvPr>
          <p:cNvSpPr txBox="1"/>
          <p:nvPr/>
        </p:nvSpPr>
        <p:spPr>
          <a:xfrm>
            <a:off x="10642083" y="4303616"/>
            <a:ext cx="753762" cy="307777"/>
          </a:xfrm>
          <a:prstGeom prst="rect">
            <a:avLst/>
          </a:prstGeom>
          <a:noFill/>
          <a:ln>
            <a:solidFill>
              <a:srgbClr val="FFC000"/>
            </a:solidFill>
          </a:ln>
        </p:spPr>
        <p:txBody>
          <a:bodyPr wrap="square" rtlCol="0">
            <a:spAutoFit/>
          </a:bodyPr>
          <a:lstStyle/>
          <a:p>
            <a:pPr algn="ctr"/>
            <a:r>
              <a:rPr lang="en-US" sz="1400" dirty="0"/>
              <a:t>Share</a:t>
            </a:r>
          </a:p>
        </p:txBody>
      </p:sp>
      <p:sp>
        <p:nvSpPr>
          <p:cNvPr id="9" name="TextBox 8">
            <a:extLst>
              <a:ext uri="{FF2B5EF4-FFF2-40B4-BE49-F238E27FC236}">
                <a16:creationId xmlns:a16="http://schemas.microsoft.com/office/drawing/2014/main" id="{579F6280-E847-B294-88E5-3FCA1FD80706}"/>
              </a:ext>
            </a:extLst>
          </p:cNvPr>
          <p:cNvSpPr txBox="1"/>
          <p:nvPr/>
        </p:nvSpPr>
        <p:spPr>
          <a:xfrm>
            <a:off x="10235769" y="2362978"/>
            <a:ext cx="1545796" cy="523220"/>
          </a:xfrm>
          <a:prstGeom prst="rect">
            <a:avLst/>
          </a:prstGeom>
          <a:noFill/>
          <a:ln>
            <a:solidFill>
              <a:srgbClr val="FFC000"/>
            </a:solidFill>
          </a:ln>
        </p:spPr>
        <p:txBody>
          <a:bodyPr wrap="square" rtlCol="0">
            <a:spAutoFit/>
          </a:bodyPr>
          <a:lstStyle/>
          <a:p>
            <a:pPr algn="ctr"/>
            <a:r>
              <a:rPr lang="en-US" sz="1400" dirty="0"/>
              <a:t>Certificate of </a:t>
            </a:r>
          </a:p>
          <a:p>
            <a:pPr algn="ctr"/>
            <a:r>
              <a:rPr lang="en-US" sz="1400" dirty="0"/>
              <a:t>Incorporation</a:t>
            </a:r>
          </a:p>
        </p:txBody>
      </p:sp>
      <p:sp>
        <p:nvSpPr>
          <p:cNvPr id="10" name="TextBox 9">
            <a:extLst>
              <a:ext uri="{FF2B5EF4-FFF2-40B4-BE49-F238E27FC236}">
                <a16:creationId xmlns:a16="http://schemas.microsoft.com/office/drawing/2014/main" id="{C5F1BC84-589C-0E9D-A27E-77E49A803847}"/>
              </a:ext>
            </a:extLst>
          </p:cNvPr>
          <p:cNvSpPr txBox="1"/>
          <p:nvPr/>
        </p:nvSpPr>
        <p:spPr>
          <a:xfrm>
            <a:off x="119196" y="5690504"/>
            <a:ext cx="2180110" cy="523220"/>
          </a:xfrm>
          <a:prstGeom prst="rect">
            <a:avLst/>
          </a:prstGeom>
          <a:noFill/>
          <a:ln>
            <a:solidFill>
              <a:srgbClr val="FFC000"/>
            </a:solidFill>
          </a:ln>
        </p:spPr>
        <p:txBody>
          <a:bodyPr wrap="square" rtlCol="0">
            <a:spAutoFit/>
          </a:bodyPr>
          <a:lstStyle/>
          <a:p>
            <a:pPr algn="ctr"/>
            <a:r>
              <a:rPr lang="en-US" sz="1400" dirty="0"/>
              <a:t>Private Limited Company </a:t>
            </a:r>
          </a:p>
          <a:p>
            <a:pPr algn="ctr"/>
            <a:r>
              <a:rPr lang="en-US" sz="1400" dirty="0"/>
              <a:t>(Ltd)</a:t>
            </a:r>
          </a:p>
        </p:txBody>
      </p:sp>
      <p:sp>
        <p:nvSpPr>
          <p:cNvPr id="11" name="TextBox 10">
            <a:extLst>
              <a:ext uri="{FF2B5EF4-FFF2-40B4-BE49-F238E27FC236}">
                <a16:creationId xmlns:a16="http://schemas.microsoft.com/office/drawing/2014/main" id="{D656DD4B-66FD-300B-BBCF-6708252E5592}"/>
              </a:ext>
            </a:extLst>
          </p:cNvPr>
          <p:cNvSpPr txBox="1"/>
          <p:nvPr/>
        </p:nvSpPr>
        <p:spPr>
          <a:xfrm>
            <a:off x="10665592" y="6018365"/>
            <a:ext cx="733168" cy="307777"/>
          </a:xfrm>
          <a:prstGeom prst="rect">
            <a:avLst/>
          </a:prstGeom>
          <a:noFill/>
          <a:ln>
            <a:solidFill>
              <a:srgbClr val="FFC000"/>
            </a:solidFill>
          </a:ln>
        </p:spPr>
        <p:txBody>
          <a:bodyPr wrap="square" rtlCol="0">
            <a:spAutoFit/>
          </a:bodyPr>
          <a:lstStyle/>
          <a:p>
            <a:pPr algn="ctr"/>
            <a:r>
              <a:rPr lang="en-US" sz="1400" dirty="0"/>
              <a:t>PLC</a:t>
            </a:r>
          </a:p>
        </p:txBody>
      </p:sp>
      <p:sp>
        <p:nvSpPr>
          <p:cNvPr id="12" name="TextBox 11">
            <a:extLst>
              <a:ext uri="{FF2B5EF4-FFF2-40B4-BE49-F238E27FC236}">
                <a16:creationId xmlns:a16="http://schemas.microsoft.com/office/drawing/2014/main" id="{BD4C3372-8D6B-55D5-1255-826A7194EC5C}"/>
              </a:ext>
            </a:extLst>
          </p:cNvPr>
          <p:cNvSpPr txBox="1"/>
          <p:nvPr/>
        </p:nvSpPr>
        <p:spPr>
          <a:xfrm>
            <a:off x="507092" y="4724169"/>
            <a:ext cx="1081559" cy="307777"/>
          </a:xfrm>
          <a:prstGeom prst="rect">
            <a:avLst/>
          </a:prstGeom>
          <a:noFill/>
          <a:ln>
            <a:solidFill>
              <a:srgbClr val="FFC000"/>
            </a:solidFill>
          </a:ln>
        </p:spPr>
        <p:txBody>
          <a:bodyPr wrap="square" rtlCol="0">
            <a:spAutoFit/>
          </a:bodyPr>
          <a:lstStyle/>
          <a:p>
            <a:pPr algn="ctr"/>
            <a:r>
              <a:rPr lang="en-US" sz="1400" dirty="0"/>
              <a:t>Dividend</a:t>
            </a:r>
          </a:p>
        </p:txBody>
      </p:sp>
      <p:sp>
        <p:nvSpPr>
          <p:cNvPr id="13" name="TextBox 12">
            <a:extLst>
              <a:ext uri="{FF2B5EF4-FFF2-40B4-BE49-F238E27FC236}">
                <a16:creationId xmlns:a16="http://schemas.microsoft.com/office/drawing/2014/main" id="{EFAA2991-82E5-2852-F1A4-D49A01CF8470}"/>
              </a:ext>
            </a:extLst>
          </p:cNvPr>
          <p:cNvSpPr txBox="1"/>
          <p:nvPr/>
        </p:nvSpPr>
        <p:spPr>
          <a:xfrm>
            <a:off x="10294182" y="5022919"/>
            <a:ext cx="1545796" cy="523220"/>
          </a:xfrm>
          <a:prstGeom prst="rect">
            <a:avLst/>
          </a:prstGeom>
          <a:noFill/>
          <a:ln>
            <a:solidFill>
              <a:srgbClr val="FFC000"/>
            </a:solidFill>
          </a:ln>
        </p:spPr>
        <p:txBody>
          <a:bodyPr wrap="square" rtlCol="0">
            <a:spAutoFit/>
          </a:bodyPr>
          <a:lstStyle/>
          <a:p>
            <a:pPr algn="ctr"/>
            <a:r>
              <a:rPr lang="en-US" sz="1400" dirty="0"/>
              <a:t>Certificate of </a:t>
            </a:r>
          </a:p>
          <a:p>
            <a:pPr algn="ctr"/>
            <a:r>
              <a:rPr lang="en-US" sz="1400" dirty="0"/>
              <a:t>Trading</a:t>
            </a:r>
          </a:p>
        </p:txBody>
      </p:sp>
      <p:cxnSp>
        <p:nvCxnSpPr>
          <p:cNvPr id="15" name="Straight Connector 14">
            <a:extLst>
              <a:ext uri="{FF2B5EF4-FFF2-40B4-BE49-F238E27FC236}">
                <a16:creationId xmlns:a16="http://schemas.microsoft.com/office/drawing/2014/main" id="{24B294BA-4AD0-62D7-6547-D18AF15B5076}"/>
              </a:ext>
            </a:extLst>
          </p:cNvPr>
          <p:cNvCxnSpPr>
            <a:stCxn id="7" idx="3"/>
          </p:cNvCxnSpPr>
          <p:nvPr/>
        </p:nvCxnSpPr>
        <p:spPr>
          <a:xfrm>
            <a:off x="1731136" y="2728202"/>
            <a:ext cx="1019393" cy="115344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1354A68-9D9D-CD87-02A7-E18D28B0922A}"/>
              </a:ext>
            </a:extLst>
          </p:cNvPr>
          <p:cNvCxnSpPr>
            <a:stCxn id="6" idx="3"/>
          </p:cNvCxnSpPr>
          <p:nvPr/>
        </p:nvCxnSpPr>
        <p:spPr>
          <a:xfrm>
            <a:off x="1824156" y="3777837"/>
            <a:ext cx="926373" cy="1945886"/>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4EF11B-2122-8043-3718-F07AB09691CE}"/>
              </a:ext>
            </a:extLst>
          </p:cNvPr>
          <p:cNvCxnSpPr/>
          <p:nvPr/>
        </p:nvCxnSpPr>
        <p:spPr>
          <a:xfrm flipV="1">
            <a:off x="1700053" y="3045270"/>
            <a:ext cx="1050476" cy="178220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732D7A74-46D6-58F5-EE45-AAE3CCE88B2D}"/>
              </a:ext>
            </a:extLst>
          </p:cNvPr>
          <p:cNvCxnSpPr>
            <a:stCxn id="11" idx="1"/>
          </p:cNvCxnSpPr>
          <p:nvPr/>
        </p:nvCxnSpPr>
        <p:spPr>
          <a:xfrm flipH="1" flipV="1">
            <a:off x="9682246" y="2728201"/>
            <a:ext cx="983346" cy="344405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4435BC14-0303-E74E-E9FE-D40A228FDA24}"/>
              </a:ext>
            </a:extLst>
          </p:cNvPr>
          <p:cNvCxnSpPr>
            <a:stCxn id="8" idx="1"/>
          </p:cNvCxnSpPr>
          <p:nvPr/>
        </p:nvCxnSpPr>
        <p:spPr>
          <a:xfrm flipH="1" flipV="1">
            <a:off x="9682246" y="3516227"/>
            <a:ext cx="959837" cy="94127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64AD737A-E218-0AC1-8F15-63372AF38538}"/>
              </a:ext>
            </a:extLst>
          </p:cNvPr>
          <p:cNvCxnSpPr>
            <a:stCxn id="10" idx="3"/>
            <a:endCxn id="4" idx="1"/>
          </p:cNvCxnSpPr>
          <p:nvPr/>
        </p:nvCxnSpPr>
        <p:spPr>
          <a:xfrm flipV="1">
            <a:off x="2299306" y="4212745"/>
            <a:ext cx="451223" cy="1739369"/>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6A50B185-2478-1808-6002-18043FDE149D}"/>
              </a:ext>
            </a:extLst>
          </p:cNvPr>
          <p:cNvCxnSpPr>
            <a:stCxn id="9" idx="1"/>
          </p:cNvCxnSpPr>
          <p:nvPr/>
        </p:nvCxnSpPr>
        <p:spPr>
          <a:xfrm flipH="1">
            <a:off x="9682246" y="2624588"/>
            <a:ext cx="553523" cy="1986805"/>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40550998-E33D-56F9-8E90-E631134586C9}"/>
              </a:ext>
            </a:extLst>
          </p:cNvPr>
          <p:cNvCxnSpPr>
            <a:stCxn id="5" idx="1"/>
          </p:cNvCxnSpPr>
          <p:nvPr/>
        </p:nvCxnSpPr>
        <p:spPr>
          <a:xfrm flipH="1">
            <a:off x="9682246" y="3620034"/>
            <a:ext cx="592349" cy="1664495"/>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175AE4C-10AB-AB49-99B6-8609F32AAA8A}"/>
              </a:ext>
            </a:extLst>
          </p:cNvPr>
          <p:cNvCxnSpPr>
            <a:stCxn id="13" idx="1"/>
          </p:cNvCxnSpPr>
          <p:nvPr/>
        </p:nvCxnSpPr>
        <p:spPr>
          <a:xfrm flipH="1" flipV="1">
            <a:off x="9692039" y="4976616"/>
            <a:ext cx="602143" cy="30791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61030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46F162CF-573F-4639-AF5E-5FED4D67E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277" y="609600"/>
            <a:ext cx="9659904" cy="5604933"/>
          </a:xfrm>
          <a:prstGeom prst="rect">
            <a:avLst/>
          </a:prstGeom>
          <a:solidFill>
            <a:srgbClr val="FFFFFF"/>
          </a:solidFill>
          <a:ln>
            <a:noFill/>
          </a:ln>
          <a:effectLst>
            <a:outerShdw blurRad="76200" dist="63500" dir="5040000" algn="ctr" rotWithShape="0">
              <a:srgbClr val="000000">
                <a:alpha val="4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Diagram&#10;&#10;Description automatically generated">
            <a:extLst>
              <a:ext uri="{FF2B5EF4-FFF2-40B4-BE49-F238E27FC236}">
                <a16:creationId xmlns:a16="http://schemas.microsoft.com/office/drawing/2014/main" id="{4A42E8BC-E203-1183-23C6-2E33EDCFED8F}"/>
              </a:ext>
            </a:extLst>
          </p:cNvPr>
          <p:cNvPicPr>
            <a:picLocks noChangeAspect="1"/>
          </p:cNvPicPr>
          <p:nvPr/>
        </p:nvPicPr>
        <p:blipFill>
          <a:blip r:embed="rId3"/>
          <a:stretch>
            <a:fillRect/>
          </a:stretch>
        </p:blipFill>
        <p:spPr>
          <a:xfrm>
            <a:off x="3454834" y="931333"/>
            <a:ext cx="4018787" cy="4961466"/>
          </a:xfrm>
          <a:prstGeom prst="rect">
            <a:avLst/>
          </a:prstGeom>
          <a:ln>
            <a:noFill/>
          </a:ln>
          <a:effectLst/>
        </p:spPr>
      </p:pic>
      <p:pic>
        <p:nvPicPr>
          <p:cNvPr id="15" name="Picture 9">
            <a:extLst>
              <a:ext uri="{FF2B5EF4-FFF2-40B4-BE49-F238E27FC236}">
                <a16:creationId xmlns:a16="http://schemas.microsoft.com/office/drawing/2014/main" id="{5DE918B2-3C9B-4C0E-9303-1C05C39F1EC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1">
            <a:extLst>
              <a:ext uri="{FF2B5EF4-FFF2-40B4-BE49-F238E27FC236}">
                <a16:creationId xmlns:a16="http://schemas.microsoft.com/office/drawing/2014/main" id="{13D5C902-E4C0-4AFC-9EFC-3D1605AC5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6496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FD7A7-C650-CACD-94BB-F61F5CDF065C}"/>
              </a:ext>
            </a:extLst>
          </p:cNvPr>
          <p:cNvSpPr>
            <a:spLocks noGrp="1"/>
          </p:cNvSpPr>
          <p:nvPr>
            <p:ph type="title"/>
          </p:nvPr>
        </p:nvSpPr>
        <p:spPr/>
        <p:txBody>
          <a:bodyPr/>
          <a:lstStyle/>
          <a:p>
            <a:r>
              <a:rPr lang="en-US" dirty="0"/>
              <a:t>Answer the following questions:</a:t>
            </a:r>
          </a:p>
        </p:txBody>
      </p:sp>
      <p:sp>
        <p:nvSpPr>
          <p:cNvPr id="3" name="TextBox 2">
            <a:extLst>
              <a:ext uri="{FF2B5EF4-FFF2-40B4-BE49-F238E27FC236}">
                <a16:creationId xmlns:a16="http://schemas.microsoft.com/office/drawing/2014/main" id="{52B300F0-3853-5063-85F3-1E3ADE9C35E8}"/>
              </a:ext>
            </a:extLst>
          </p:cNvPr>
          <p:cNvSpPr txBox="1"/>
          <p:nvPr/>
        </p:nvSpPr>
        <p:spPr>
          <a:xfrm>
            <a:off x="368300" y="2080264"/>
            <a:ext cx="11455400" cy="954107"/>
          </a:xfrm>
          <a:prstGeom prst="rect">
            <a:avLst/>
          </a:prstGeom>
          <a:noFill/>
          <a:ln>
            <a:solidFill>
              <a:schemeClr val="tx1"/>
            </a:solidFill>
          </a:ln>
        </p:spPr>
        <p:txBody>
          <a:bodyPr wrap="square" rtlCol="0">
            <a:spAutoFit/>
          </a:bodyPr>
          <a:lstStyle/>
          <a:p>
            <a:r>
              <a:rPr lang="en-US" sz="1400" dirty="0"/>
              <a:t>Aurelie and Nadine set up the A and N Partnership ten years ago. It specializes in handmade shoes and boots. The business now employs around 20 people. Demand for these products is increasing rapidly. The partners need to invest much more capital in the business but they need to avoid a lot of risk as they both have families dependent on the income made from the business. Their main competitor is </a:t>
            </a:r>
            <a:r>
              <a:rPr lang="en-US" sz="1400" dirty="0" err="1"/>
              <a:t>ShoeWorks</a:t>
            </a:r>
            <a:r>
              <a:rPr lang="en-US" sz="1400" dirty="0"/>
              <a:t> plc, which has a much larger market share than A and N can can afford extensive advertising.</a:t>
            </a:r>
          </a:p>
        </p:txBody>
      </p:sp>
      <p:sp>
        <p:nvSpPr>
          <p:cNvPr id="4" name="TextBox 3">
            <a:extLst>
              <a:ext uri="{FF2B5EF4-FFF2-40B4-BE49-F238E27FC236}">
                <a16:creationId xmlns:a16="http://schemas.microsoft.com/office/drawing/2014/main" id="{9FBE0C75-C3C4-B57B-88B5-25E6203FF5E0}"/>
              </a:ext>
            </a:extLst>
          </p:cNvPr>
          <p:cNvSpPr txBox="1"/>
          <p:nvPr/>
        </p:nvSpPr>
        <p:spPr>
          <a:xfrm>
            <a:off x="965200" y="3178869"/>
            <a:ext cx="9836982" cy="3539430"/>
          </a:xfrm>
          <a:prstGeom prst="rect">
            <a:avLst/>
          </a:prstGeom>
          <a:noFill/>
        </p:spPr>
        <p:txBody>
          <a:bodyPr wrap="square" rtlCol="0">
            <a:spAutoFit/>
          </a:bodyPr>
          <a:lstStyle/>
          <a:p>
            <a:r>
              <a:rPr lang="en-US" sz="1400" dirty="0"/>
              <a:t>a) What is meant by ‘partnership’?												</a:t>
            </a:r>
          </a:p>
          <a:p>
            <a:pPr algn="r"/>
            <a:r>
              <a:rPr lang="en-US" sz="1400" dirty="0"/>
              <a:t>(2 marks)</a:t>
            </a:r>
          </a:p>
          <a:p>
            <a:endParaRPr lang="en-US" sz="1400" dirty="0"/>
          </a:p>
          <a:p>
            <a:r>
              <a:rPr lang="en-US" sz="1400" dirty="0"/>
              <a:t>b) Identify two benefits to Aurelie and Nadine of the partnership legal structure.				</a:t>
            </a:r>
          </a:p>
          <a:p>
            <a:pPr algn="r"/>
            <a:r>
              <a:rPr lang="en-US" sz="1400" dirty="0"/>
              <a:t>(2 marks)</a:t>
            </a:r>
          </a:p>
          <a:p>
            <a:endParaRPr lang="en-US" sz="1400" dirty="0"/>
          </a:p>
          <a:p>
            <a:r>
              <a:rPr lang="en-US" sz="1400" dirty="0"/>
              <a:t>c) Identify and explain two possible benefits to </a:t>
            </a:r>
            <a:r>
              <a:rPr lang="en-US" sz="1400" dirty="0" err="1"/>
              <a:t>ShoeWorks</a:t>
            </a:r>
            <a:r>
              <a:rPr lang="en-US" sz="1400" dirty="0"/>
              <a:t> plc of being a public limited company.	</a:t>
            </a:r>
          </a:p>
          <a:p>
            <a:pPr algn="r"/>
            <a:r>
              <a:rPr lang="en-US" sz="1400" dirty="0"/>
              <a:t>(4 marks)</a:t>
            </a:r>
          </a:p>
          <a:p>
            <a:endParaRPr lang="en-US" sz="1400" dirty="0"/>
          </a:p>
          <a:p>
            <a:r>
              <a:rPr lang="en-US" sz="1400" dirty="0"/>
              <a:t>d) Identify and explain two drawbacks of the partnership form legal structure to Aurelie and Nadine.</a:t>
            </a:r>
          </a:p>
          <a:p>
            <a:pPr algn="r"/>
            <a:r>
              <a:rPr lang="en-US" sz="1400" dirty="0"/>
              <a:t>(6 marks)</a:t>
            </a:r>
          </a:p>
          <a:p>
            <a:endParaRPr lang="en-US" sz="1400" dirty="0"/>
          </a:p>
          <a:p>
            <a:r>
              <a:rPr lang="en-US" sz="1400" dirty="0"/>
              <a:t>e) If the A and N partnership business continues, recommend whether a private limited company is a suitable form of legal structure for this business. Justify your answer by considering the advantages and disadvantages of a private limited company. </a:t>
            </a:r>
          </a:p>
          <a:p>
            <a:pPr algn="r"/>
            <a:r>
              <a:rPr lang="en-US" sz="1400" dirty="0"/>
              <a:t>(6 marks)</a:t>
            </a:r>
          </a:p>
        </p:txBody>
      </p:sp>
    </p:spTree>
    <p:extLst>
      <p:ext uri="{BB962C8B-B14F-4D97-AF65-F5344CB8AC3E}">
        <p14:creationId xmlns:p14="http://schemas.microsoft.com/office/powerpoint/2010/main" val="98898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8BA7-420B-52B3-D73A-8DCDFFBB7719}"/>
              </a:ext>
            </a:extLst>
          </p:cNvPr>
          <p:cNvSpPr>
            <a:spLocks noGrp="1"/>
          </p:cNvSpPr>
          <p:nvPr>
            <p:ph type="ctrTitle"/>
          </p:nvPr>
        </p:nvSpPr>
        <p:spPr/>
        <p:txBody>
          <a:bodyPr/>
          <a:lstStyle/>
          <a:p>
            <a:r>
              <a:rPr lang="en-US" b="1" dirty="0"/>
              <a:t>How do stocks and shares work?</a:t>
            </a:r>
          </a:p>
        </p:txBody>
      </p:sp>
    </p:spTree>
    <p:extLst>
      <p:ext uri="{BB962C8B-B14F-4D97-AF65-F5344CB8AC3E}">
        <p14:creationId xmlns:p14="http://schemas.microsoft.com/office/powerpoint/2010/main" val="3517678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F07745-D943-46DF-AB69-FA455CE42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5"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72A2E17-3305-4404-A0DA-5CC3BDAFE0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a:hlinkClick r:id="" action="ppaction://media"/>
            <a:extLst>
              <a:ext uri="{FF2B5EF4-FFF2-40B4-BE49-F238E27FC236}">
                <a16:creationId xmlns:a16="http://schemas.microsoft.com/office/drawing/2014/main" id="{33F98B41-2C25-3374-16CD-513A132BC402}"/>
              </a:ext>
            </a:extLst>
          </p:cNvPr>
          <p:cNvPicPr>
            <a:picLocks noRot="1" noChangeAspect="1"/>
          </p:cNvPicPr>
          <p:nvPr>
            <a:videoFile r:link="rId1"/>
          </p:nvPr>
        </p:nvPicPr>
        <p:blipFill>
          <a:blip r:embed="rId3"/>
          <a:stretch>
            <a:fillRect/>
          </a:stretch>
        </p:blipFill>
        <p:spPr>
          <a:xfrm>
            <a:off x="1131287" y="609600"/>
            <a:ext cx="9920235" cy="5604933"/>
          </a:xfrm>
          <a:prstGeom prst="rect">
            <a:avLst/>
          </a:prstGeom>
          <a:ln>
            <a:noFill/>
          </a:ln>
          <a:effectLst/>
        </p:spPr>
      </p:pic>
    </p:spTree>
    <p:extLst>
      <p:ext uri="{BB962C8B-B14F-4D97-AF65-F5344CB8AC3E}">
        <p14:creationId xmlns:p14="http://schemas.microsoft.com/office/powerpoint/2010/main" val="79691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F07745-D943-46DF-AB69-FA455CE42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5"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72A2E17-3305-4404-A0DA-5CC3BDAFE0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a:hlinkClick r:id="" action="ppaction://media"/>
            <a:extLst>
              <a:ext uri="{FF2B5EF4-FFF2-40B4-BE49-F238E27FC236}">
                <a16:creationId xmlns:a16="http://schemas.microsoft.com/office/drawing/2014/main" id="{D00EFD5F-6BF1-9F6F-D35C-2FDD3CC2C668}"/>
              </a:ext>
            </a:extLst>
          </p:cNvPr>
          <p:cNvPicPr>
            <a:picLocks noRot="1" noChangeAspect="1"/>
          </p:cNvPicPr>
          <p:nvPr>
            <a:videoFile r:link="rId1"/>
          </p:nvPr>
        </p:nvPicPr>
        <p:blipFill>
          <a:blip r:embed="rId3"/>
          <a:stretch>
            <a:fillRect/>
          </a:stretch>
        </p:blipFill>
        <p:spPr>
          <a:xfrm>
            <a:off x="1131287" y="609600"/>
            <a:ext cx="9920235" cy="5604933"/>
          </a:xfrm>
          <a:prstGeom prst="rect">
            <a:avLst/>
          </a:prstGeom>
          <a:ln>
            <a:noFill/>
          </a:ln>
          <a:effectLst/>
        </p:spPr>
      </p:pic>
    </p:spTree>
    <p:extLst>
      <p:ext uri="{BB962C8B-B14F-4D97-AF65-F5344CB8AC3E}">
        <p14:creationId xmlns:p14="http://schemas.microsoft.com/office/powerpoint/2010/main" val="285012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5642-AF6D-E51A-8460-D215C94E5039}"/>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66261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141CBF0E-AD09-ACB7-E613-CDF4A380AC4A}"/>
              </a:ext>
            </a:extLst>
          </p:cNvPr>
          <p:cNvSpPr txBox="1"/>
          <p:nvPr/>
        </p:nvSpPr>
        <p:spPr>
          <a:xfrm>
            <a:off x="728300" y="2376695"/>
            <a:ext cx="3489341" cy="3236894"/>
          </a:xfrm>
          <a:prstGeom prst="rect">
            <a:avLst/>
          </a:prstGeom>
        </p:spPr>
        <p:txBody>
          <a:bodyPr vert="horz" lIns="91440" tIns="45720" rIns="91440" bIns="45720" rtlCol="0">
            <a:normAutofit lnSpcReduction="10000"/>
          </a:bodyPr>
          <a:lstStyle/>
          <a:p>
            <a:pPr defTabSz="914400">
              <a:lnSpc>
                <a:spcPct val="90000"/>
              </a:lnSpc>
              <a:spcAft>
                <a:spcPts val="600"/>
              </a:spcAft>
            </a:pPr>
            <a:r>
              <a:rPr lang="en-US" sz="1500" dirty="0"/>
              <a:t>Unlike a sole trader or a partnership, a limited company is a separate legal unit from its owners – they are </a:t>
            </a:r>
            <a:r>
              <a:rPr lang="en-US" sz="1500" b="1" dirty="0">
                <a:highlight>
                  <a:srgbClr val="0000FF"/>
                </a:highlight>
              </a:rPr>
              <a:t>incorporated businesses</a:t>
            </a:r>
            <a:r>
              <a:rPr lang="en-US" sz="1500" dirty="0"/>
              <a:t>. This means that:</a:t>
            </a:r>
          </a:p>
          <a:p>
            <a:pPr marL="285750" indent="-228600" defTabSz="914400">
              <a:lnSpc>
                <a:spcPct val="90000"/>
              </a:lnSpc>
              <a:spcAft>
                <a:spcPts val="600"/>
              </a:spcAft>
              <a:buFont typeface="Arial" panose="020B0604020202020204" pitchFamily="34" charset="0"/>
              <a:buChar char="•"/>
            </a:pPr>
            <a:r>
              <a:rPr lang="en-US" sz="1500" dirty="0"/>
              <a:t>a company exists separately from the owners and will continue to exist if one of the owners should die</a:t>
            </a:r>
          </a:p>
          <a:p>
            <a:pPr marL="285750" indent="-228600" defTabSz="914400">
              <a:lnSpc>
                <a:spcPct val="90000"/>
              </a:lnSpc>
              <a:spcAft>
                <a:spcPts val="600"/>
              </a:spcAft>
              <a:buFont typeface="Arial" panose="020B0604020202020204" pitchFamily="34" charset="0"/>
              <a:buChar char="•"/>
            </a:pPr>
            <a:r>
              <a:rPr lang="en-US" sz="1500" dirty="0"/>
              <a:t>a company can make contracts or legal agreements</a:t>
            </a:r>
          </a:p>
          <a:p>
            <a:pPr marL="285750" indent="-228600" defTabSz="914400">
              <a:lnSpc>
                <a:spcPct val="90000"/>
              </a:lnSpc>
              <a:spcAft>
                <a:spcPts val="600"/>
              </a:spcAft>
              <a:buFont typeface="Arial" panose="020B0604020202020204" pitchFamily="34" charset="0"/>
              <a:buChar char="•"/>
            </a:pPr>
            <a:r>
              <a:rPr lang="en-US" sz="1500" dirty="0"/>
              <a:t>company accounts are kept separate from the accounts of the owners.</a:t>
            </a:r>
          </a:p>
          <a:p>
            <a:pPr marL="57150" defTabSz="914400">
              <a:lnSpc>
                <a:spcPct val="90000"/>
              </a:lnSpc>
              <a:spcAft>
                <a:spcPts val="600"/>
              </a:spcAft>
            </a:pPr>
            <a:endParaRPr lang="en-US" sz="1500" dirty="0"/>
          </a:p>
        </p:txBody>
      </p:sp>
      <p:pic>
        <p:nvPicPr>
          <p:cNvPr id="5" name="Picture 4">
            <a:extLst>
              <a:ext uri="{FF2B5EF4-FFF2-40B4-BE49-F238E27FC236}">
                <a16:creationId xmlns:a16="http://schemas.microsoft.com/office/drawing/2014/main" id="{F67D0AB3-1762-EEDE-0FFF-64C02D5786EE}"/>
              </a:ext>
            </a:extLst>
          </p:cNvPr>
          <p:cNvPicPr>
            <a:picLocks noChangeAspect="1"/>
          </p:cNvPicPr>
          <p:nvPr/>
        </p:nvPicPr>
        <p:blipFill>
          <a:blip r:embed="rId5"/>
          <a:stretch>
            <a:fillRect/>
          </a:stretch>
        </p:blipFill>
        <p:spPr>
          <a:xfrm>
            <a:off x="4945940" y="2587398"/>
            <a:ext cx="5639886" cy="2523848"/>
          </a:xfrm>
          <a:prstGeom prst="rect">
            <a:avLst/>
          </a:prstGeom>
          <a:ln>
            <a:noFill/>
          </a:ln>
          <a:effectLst>
            <a:outerShdw blurRad="76200" dist="63500" dir="5040000" algn="tl" rotWithShape="0">
              <a:srgbClr val="000000">
                <a:alpha val="41000"/>
              </a:srgbClr>
            </a:outerShdw>
          </a:effectLst>
        </p:spPr>
      </p:pic>
      <p:sp>
        <p:nvSpPr>
          <p:cNvPr id="6" name="TextBox 5">
            <a:extLst>
              <a:ext uri="{FF2B5EF4-FFF2-40B4-BE49-F238E27FC236}">
                <a16:creationId xmlns:a16="http://schemas.microsoft.com/office/drawing/2014/main" id="{A485D89B-6DF0-B001-3D94-EE239D852D02}"/>
              </a:ext>
            </a:extLst>
          </p:cNvPr>
          <p:cNvSpPr txBox="1"/>
          <p:nvPr/>
        </p:nvSpPr>
        <p:spPr>
          <a:xfrm>
            <a:off x="353756" y="5749608"/>
            <a:ext cx="11731152" cy="784830"/>
          </a:xfrm>
          <a:prstGeom prst="rect">
            <a:avLst/>
          </a:prstGeom>
          <a:noFill/>
        </p:spPr>
        <p:txBody>
          <a:bodyPr wrap="square" rtlCol="0">
            <a:spAutoFit/>
          </a:bodyPr>
          <a:lstStyle/>
          <a:p>
            <a:r>
              <a:rPr lang="en-US" sz="1500" dirty="0"/>
              <a:t>As companies have their own legal identity, their ownership is allocated by issuing shares. Shareholders invest money in the organization and, in return, they own a part of the business called a </a:t>
            </a:r>
            <a:r>
              <a:rPr lang="en-US" sz="1500" b="1" dirty="0">
                <a:highlight>
                  <a:srgbClr val="0000FF"/>
                </a:highlight>
              </a:rPr>
              <a:t>share</a:t>
            </a:r>
            <a:r>
              <a:rPr lang="en-US" sz="1500" dirty="0"/>
              <a:t>. The number of shares that a shareholder has determines how much of the business they own. How shares are bought and issued depends on the type of company.</a:t>
            </a:r>
          </a:p>
        </p:txBody>
      </p:sp>
    </p:spTree>
    <p:extLst>
      <p:ext uri="{BB962C8B-B14F-4D97-AF65-F5344CB8AC3E}">
        <p14:creationId xmlns:p14="http://schemas.microsoft.com/office/powerpoint/2010/main" val="420490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34" name="Picture 16">
            <a:extLst>
              <a:ext uri="{FF2B5EF4-FFF2-40B4-BE49-F238E27FC236}">
                <a16:creationId xmlns:a16="http://schemas.microsoft.com/office/drawing/2014/main" id="{ABA4DBE4-1206-49FA-BFA9-E64DE7D02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6" name="Picture 18">
            <a:extLst>
              <a:ext uri="{FF2B5EF4-FFF2-40B4-BE49-F238E27FC236}">
                <a16:creationId xmlns:a16="http://schemas.microsoft.com/office/drawing/2014/main" id="{C057E3FC-B770-45D6-93FB-080D67201D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37" name="Picture 20">
            <a:extLst>
              <a:ext uri="{FF2B5EF4-FFF2-40B4-BE49-F238E27FC236}">
                <a16:creationId xmlns:a16="http://schemas.microsoft.com/office/drawing/2014/main" id="{01439E1F-4892-4505-9005-15E50B1A9E2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38" name="Rectangle 22">
            <a:extLst>
              <a:ext uri="{FF2B5EF4-FFF2-40B4-BE49-F238E27FC236}">
                <a16:creationId xmlns:a16="http://schemas.microsoft.com/office/drawing/2014/main" id="{A33425EE-B932-48C9-AA89-3B011CB0BF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24">
            <a:extLst>
              <a:ext uri="{FF2B5EF4-FFF2-40B4-BE49-F238E27FC236}">
                <a16:creationId xmlns:a16="http://schemas.microsoft.com/office/drawing/2014/main" id="{3DFFD9BA-0D2D-4572-896F-55D8167B5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 name="Group 26">
            <a:extLst>
              <a:ext uri="{FF2B5EF4-FFF2-40B4-BE49-F238E27FC236}">
                <a16:creationId xmlns:a16="http://schemas.microsoft.com/office/drawing/2014/main" id="{6F3F5796-B2A7-49D5-8014-3C7411E605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28" name="Rectangle 27">
              <a:extLst>
                <a:ext uri="{FF2B5EF4-FFF2-40B4-BE49-F238E27FC236}">
                  <a16:creationId xmlns:a16="http://schemas.microsoft.com/office/drawing/2014/main" id="{495C7AB3-DDDA-4FA0-BF21-964CA7FB0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28">
              <a:extLst>
                <a:ext uri="{FF2B5EF4-FFF2-40B4-BE49-F238E27FC236}">
                  <a16:creationId xmlns:a16="http://schemas.microsoft.com/office/drawing/2014/main" id="{82A587BB-1778-4DFA-8299-55EC69E75E98}"/>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42" name="Rectangle 30">
            <a:extLst>
              <a:ext uri="{FF2B5EF4-FFF2-40B4-BE49-F238E27FC236}">
                <a16:creationId xmlns:a16="http://schemas.microsoft.com/office/drawing/2014/main" id="{8DC8C9D7-A4DB-432E-ABE5-4B00662F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79" y="1"/>
            <a:ext cx="4641022" cy="685799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F362065-0C36-4BF8-B280-5CF7013D0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B757FE0-E1A6-B378-FB7C-F1D374D1FAB3}"/>
              </a:ext>
            </a:extLst>
          </p:cNvPr>
          <p:cNvSpPr>
            <a:spLocks noGrp="1"/>
          </p:cNvSpPr>
          <p:nvPr>
            <p:ph type="title"/>
          </p:nvPr>
        </p:nvSpPr>
        <p:spPr>
          <a:xfrm>
            <a:off x="680321" y="753228"/>
            <a:ext cx="7087552" cy="1080938"/>
          </a:xfrm>
        </p:spPr>
        <p:txBody>
          <a:bodyPr vert="horz" lIns="91440" tIns="45720" rIns="91440" bIns="45720" rtlCol="0" anchor="ctr">
            <a:normAutofit/>
          </a:bodyPr>
          <a:lstStyle/>
          <a:p>
            <a:r>
              <a:rPr lang="en-US" b="1" dirty="0"/>
              <a:t>Private Limited Companies</a:t>
            </a:r>
          </a:p>
        </p:txBody>
      </p:sp>
      <p:pic>
        <p:nvPicPr>
          <p:cNvPr id="35" name="Picture 34">
            <a:extLst>
              <a:ext uri="{FF2B5EF4-FFF2-40B4-BE49-F238E27FC236}">
                <a16:creationId xmlns:a16="http://schemas.microsoft.com/office/drawing/2014/main" id="{BC8F1801-B0E5-4E94-8FA9-8E8B71EEE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4" name="TextBox 3">
            <a:extLst>
              <a:ext uri="{FF2B5EF4-FFF2-40B4-BE49-F238E27FC236}">
                <a16:creationId xmlns:a16="http://schemas.microsoft.com/office/drawing/2014/main" id="{1DD1CAE7-A79F-ACC8-81DB-11DEF1FACC53}"/>
              </a:ext>
            </a:extLst>
          </p:cNvPr>
          <p:cNvSpPr txBox="1"/>
          <p:nvPr/>
        </p:nvSpPr>
        <p:spPr>
          <a:xfrm>
            <a:off x="680321" y="2336873"/>
            <a:ext cx="6423211" cy="3599316"/>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1400"/>
              <a:t>A </a:t>
            </a:r>
            <a:r>
              <a:rPr lang="en-US" sz="1400" b="1">
                <a:highlight>
                  <a:srgbClr val="0000FF"/>
                </a:highlight>
              </a:rPr>
              <a:t>Private Limited Company (Ltd) </a:t>
            </a:r>
            <a:r>
              <a:rPr lang="en-US" sz="1400"/>
              <a:t>can sell shares privately; that is, usually to family, friends and employees. It may not publicly advertise the sale of the shares, and any shareholder has to be approved by directors.</a:t>
            </a:r>
          </a:p>
          <a:p>
            <a:pPr indent="-228600" defTabSz="914400">
              <a:lnSpc>
                <a:spcPct val="90000"/>
              </a:lnSpc>
              <a:spcAft>
                <a:spcPts val="600"/>
              </a:spcAft>
              <a:buFont typeface="Arial" panose="020B0604020202020204" pitchFamily="34" charset="0"/>
              <a:buChar char="•"/>
            </a:pPr>
            <a:endParaRPr lang="en-US" sz="1400"/>
          </a:p>
          <a:p>
            <a:pPr indent="-228600" defTabSz="914400">
              <a:lnSpc>
                <a:spcPct val="90000"/>
              </a:lnSpc>
              <a:spcAft>
                <a:spcPts val="600"/>
              </a:spcAft>
              <a:buFont typeface="Arial" panose="020B0604020202020204" pitchFamily="34" charset="0"/>
              <a:buChar char="•"/>
            </a:pPr>
            <a:r>
              <a:rPr lang="en-US" sz="1400"/>
              <a:t>A private limited company must display Ltd after its name making it clear to anyone dealing with it that its liability is limited.  </a:t>
            </a:r>
          </a:p>
          <a:p>
            <a:pPr indent="-228600" defTabSz="914400">
              <a:lnSpc>
                <a:spcPct val="90000"/>
              </a:lnSpc>
              <a:spcAft>
                <a:spcPts val="600"/>
              </a:spcAft>
              <a:buFont typeface="Arial" panose="020B0604020202020204" pitchFamily="34" charset="0"/>
              <a:buChar char="•"/>
            </a:pPr>
            <a:endParaRPr lang="en-US" sz="1400"/>
          </a:p>
          <a:p>
            <a:pPr indent="-228600" defTabSz="914400">
              <a:lnSpc>
                <a:spcPct val="90000"/>
              </a:lnSpc>
              <a:spcAft>
                <a:spcPts val="600"/>
              </a:spcAft>
              <a:buFont typeface="Arial" panose="020B0604020202020204" pitchFamily="34" charset="0"/>
              <a:buChar char="•"/>
            </a:pPr>
            <a:r>
              <a:rPr lang="en-US" sz="1400"/>
              <a:t>The shareholders appoint directors to run the business. In a private limited company, the directors are usually the most important or majority shareholders. This is usually not the case in a public limited company.</a:t>
            </a:r>
          </a:p>
          <a:p>
            <a:pPr indent="-228600" defTabSz="914400">
              <a:lnSpc>
                <a:spcPct val="90000"/>
              </a:lnSpc>
              <a:spcAft>
                <a:spcPts val="600"/>
              </a:spcAft>
              <a:buFont typeface="Arial" panose="020B0604020202020204" pitchFamily="34" charset="0"/>
              <a:buChar char="•"/>
            </a:pPr>
            <a:endParaRPr lang="en-US" sz="1400"/>
          </a:p>
          <a:p>
            <a:pPr indent="-228600" defTabSz="914400">
              <a:lnSpc>
                <a:spcPct val="90000"/>
              </a:lnSpc>
              <a:spcAft>
                <a:spcPts val="600"/>
              </a:spcAft>
              <a:buFont typeface="Arial" panose="020B0604020202020204" pitchFamily="34" charset="0"/>
              <a:buChar char="•"/>
            </a:pPr>
            <a:r>
              <a:rPr lang="en-US" sz="1400"/>
              <a:t>The reward for owning shares for a shareholder is </a:t>
            </a:r>
            <a:r>
              <a:rPr lang="en-US" sz="1400" b="1">
                <a:highlight>
                  <a:srgbClr val="0000FF"/>
                </a:highlight>
              </a:rPr>
              <a:t>dividends.</a:t>
            </a:r>
            <a:r>
              <a:rPr lang="en-US" sz="1400"/>
              <a:t> This is a share of the profits and is dependent on the number of shares the shareholder owns.</a:t>
            </a:r>
          </a:p>
        </p:txBody>
      </p:sp>
      <p:pic>
        <p:nvPicPr>
          <p:cNvPr id="6" name="Picture 5" descr="Logo&#10;&#10;Description automatically generated">
            <a:extLst>
              <a:ext uri="{FF2B5EF4-FFF2-40B4-BE49-F238E27FC236}">
                <a16:creationId xmlns:a16="http://schemas.microsoft.com/office/drawing/2014/main" id="{0F8E60E6-F8FB-2957-A762-345541FFDAF5}"/>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8188212" y="961490"/>
            <a:ext cx="3360531" cy="1424865"/>
          </a:xfrm>
          <a:prstGeom prst="rect">
            <a:avLst/>
          </a:prstGeom>
        </p:spPr>
      </p:pic>
      <p:pic>
        <p:nvPicPr>
          <p:cNvPr id="12" name="Picture 11" descr="Logo&#10;&#10;Description automatically generated">
            <a:extLst>
              <a:ext uri="{FF2B5EF4-FFF2-40B4-BE49-F238E27FC236}">
                <a16:creationId xmlns:a16="http://schemas.microsoft.com/office/drawing/2014/main" id="{C6AB8E7D-9A03-3F19-3B46-5D2C2848CA5C}"/>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8859681" y="2547223"/>
            <a:ext cx="2017593" cy="1765394"/>
          </a:xfrm>
          <a:prstGeom prst="rect">
            <a:avLst/>
          </a:prstGeom>
        </p:spPr>
      </p:pic>
      <p:pic>
        <p:nvPicPr>
          <p:cNvPr id="9" name="Picture 8" descr="A close up of a logo&#10;&#10;Description automatically generated with medium confidence">
            <a:extLst>
              <a:ext uri="{FF2B5EF4-FFF2-40B4-BE49-F238E27FC236}">
                <a16:creationId xmlns:a16="http://schemas.microsoft.com/office/drawing/2014/main" id="{1C608956-04C1-9F31-3718-079C8940B92C}"/>
              </a:ext>
            </a:extLst>
          </p:cNvPr>
          <p:cNvPicPr>
            <a:picLocks noChangeAspect="1"/>
          </p:cNvPicPr>
          <p:nvPr/>
        </p:nvPicPr>
        <p:blipFill>
          <a:blip r:embed="rId9">
            <a:extLst>
              <a:ext uri="{837473B0-CC2E-450A-ABE3-18F120FF3D39}">
                <a1611:picAttrSrcUrl xmlns:a1611="http://schemas.microsoft.com/office/drawing/2016/11/main" r:id="rId10"/>
              </a:ext>
            </a:extLst>
          </a:blip>
          <a:stretch>
            <a:fillRect/>
          </a:stretch>
        </p:blipFill>
        <p:spPr>
          <a:xfrm>
            <a:off x="8985781" y="4452526"/>
            <a:ext cx="1765394" cy="1765394"/>
          </a:xfrm>
          <a:prstGeom prst="rect">
            <a:avLst/>
          </a:prstGeom>
        </p:spPr>
      </p:pic>
    </p:spTree>
    <p:extLst>
      <p:ext uri="{BB962C8B-B14F-4D97-AF65-F5344CB8AC3E}">
        <p14:creationId xmlns:p14="http://schemas.microsoft.com/office/powerpoint/2010/main" val="314983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753AA2-21C0-D805-23C5-D530F3EDF5ED}"/>
              </a:ext>
            </a:extLst>
          </p:cNvPr>
          <p:cNvSpPr txBox="1"/>
          <p:nvPr/>
        </p:nvSpPr>
        <p:spPr>
          <a:xfrm>
            <a:off x="1173892" y="1767017"/>
            <a:ext cx="8625017" cy="3416320"/>
          </a:xfrm>
          <a:prstGeom prst="rect">
            <a:avLst/>
          </a:prstGeom>
          <a:noFill/>
        </p:spPr>
        <p:txBody>
          <a:bodyPr wrap="square" rtlCol="0">
            <a:spAutoFit/>
          </a:bodyPr>
          <a:lstStyle/>
          <a:p>
            <a:r>
              <a:rPr lang="en-US" sz="1800" dirty="0"/>
              <a:t>Private Limited Companies (Ltd) issues their shares to private investors  who they choose, which mean that the ownership of the business is kept private. </a:t>
            </a:r>
          </a:p>
          <a:p>
            <a:endParaRPr lang="en-US" dirty="0"/>
          </a:p>
          <a:p>
            <a:r>
              <a:rPr lang="en-US" sz="1800" dirty="0"/>
              <a:t>In order to set up, they have to prepare two documents:</a:t>
            </a:r>
          </a:p>
          <a:p>
            <a:pPr marL="285750" indent="-285750">
              <a:buFont typeface="Arial" panose="020B0604020202020204" pitchFamily="34" charset="0"/>
              <a:buChar char="•"/>
            </a:pPr>
            <a:r>
              <a:rPr lang="en-US" dirty="0"/>
              <a:t>T</a:t>
            </a:r>
            <a:r>
              <a:rPr lang="en-US" sz="1800" dirty="0"/>
              <a:t>he </a:t>
            </a:r>
            <a:r>
              <a:rPr lang="en-US" sz="1800" b="1" i="1" dirty="0">
                <a:highlight>
                  <a:srgbClr val="0000FF"/>
                </a:highlight>
              </a:rPr>
              <a:t>articles of association </a:t>
            </a:r>
            <a:r>
              <a:rPr lang="en-US" sz="1800" dirty="0"/>
              <a:t>(the legal document detailing the responsibilities of the internal members).</a:t>
            </a:r>
          </a:p>
          <a:p>
            <a:pPr marL="285750" indent="-285750">
              <a:buFont typeface="Arial" panose="020B0604020202020204" pitchFamily="34" charset="0"/>
              <a:buChar char="•"/>
            </a:pPr>
            <a:r>
              <a:rPr lang="en-US" dirty="0"/>
              <a:t>T</a:t>
            </a:r>
            <a:r>
              <a:rPr lang="en-US" sz="1800" dirty="0"/>
              <a:t>he </a:t>
            </a:r>
            <a:r>
              <a:rPr lang="en-US" sz="1800" b="1" i="1" dirty="0">
                <a:highlight>
                  <a:srgbClr val="0000FF"/>
                </a:highlight>
              </a:rPr>
              <a:t>memorandum of association</a:t>
            </a:r>
            <a:r>
              <a:rPr lang="en-US" sz="1800" b="1" dirty="0">
                <a:highlight>
                  <a:srgbClr val="0000FF"/>
                </a:highlight>
              </a:rPr>
              <a:t> </a:t>
            </a:r>
            <a:r>
              <a:rPr lang="en-US" sz="1800" dirty="0"/>
              <a:t>(the legal document detailing the registered name, address and share structure).</a:t>
            </a:r>
          </a:p>
          <a:p>
            <a:endParaRPr lang="en-US" dirty="0"/>
          </a:p>
          <a:p>
            <a:r>
              <a:rPr lang="en-US" dirty="0"/>
              <a:t>In addition, the law requires private limited companies to hold an AGM (annual general meeting), a yearly meeting with shareholders and directors – </a:t>
            </a:r>
            <a:r>
              <a:rPr lang="en-US" b="1" dirty="0"/>
              <a:t>Public Limited Companies (Plc)</a:t>
            </a:r>
            <a:r>
              <a:rPr lang="en-US" dirty="0"/>
              <a:t> have to hold these too.</a:t>
            </a:r>
            <a:endParaRPr lang="en-US" sz="1800" dirty="0"/>
          </a:p>
        </p:txBody>
      </p:sp>
    </p:spTree>
    <p:extLst>
      <p:ext uri="{BB962C8B-B14F-4D97-AF65-F5344CB8AC3E}">
        <p14:creationId xmlns:p14="http://schemas.microsoft.com/office/powerpoint/2010/main" val="262056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D1C81-4CB8-6C67-84CB-2C826E453821}"/>
              </a:ext>
            </a:extLst>
          </p:cNvPr>
          <p:cNvSpPr>
            <a:spLocks noGrp="1"/>
          </p:cNvSpPr>
          <p:nvPr>
            <p:ph type="title"/>
          </p:nvPr>
        </p:nvSpPr>
        <p:spPr/>
        <p:txBody>
          <a:bodyPr/>
          <a:lstStyle/>
          <a:p>
            <a:r>
              <a:rPr lang="en-US" dirty="0"/>
              <a:t>Advantages and disadvantages of an Ltd.</a:t>
            </a:r>
          </a:p>
        </p:txBody>
      </p:sp>
      <p:graphicFrame>
        <p:nvGraphicFramePr>
          <p:cNvPr id="3" name="Table 3">
            <a:extLst>
              <a:ext uri="{FF2B5EF4-FFF2-40B4-BE49-F238E27FC236}">
                <a16:creationId xmlns:a16="http://schemas.microsoft.com/office/drawing/2014/main" id="{C4CF8707-2C7D-8F44-2DC0-1CB3CDB98675}"/>
              </a:ext>
            </a:extLst>
          </p:cNvPr>
          <p:cNvGraphicFramePr>
            <a:graphicFrameLocks noGrp="1"/>
          </p:cNvGraphicFramePr>
          <p:nvPr>
            <p:extLst>
              <p:ext uri="{D42A27DB-BD31-4B8C-83A1-F6EECF244321}">
                <p14:modId xmlns:p14="http://schemas.microsoft.com/office/powerpoint/2010/main" val="2129096995"/>
              </p:ext>
            </p:extLst>
          </p:nvPr>
        </p:nvGraphicFramePr>
        <p:xfrm>
          <a:off x="963826" y="2564012"/>
          <a:ext cx="9811266" cy="3540760"/>
        </p:xfrm>
        <a:graphic>
          <a:graphicData uri="http://schemas.openxmlformats.org/drawingml/2006/table">
            <a:tbl>
              <a:tblPr firstRow="1" bandRow="1">
                <a:tableStyleId>{5C22544A-7EE6-4342-B048-85BDC9FD1C3A}</a:tableStyleId>
              </a:tblPr>
              <a:tblGrid>
                <a:gridCol w="4905633">
                  <a:extLst>
                    <a:ext uri="{9D8B030D-6E8A-4147-A177-3AD203B41FA5}">
                      <a16:colId xmlns:a16="http://schemas.microsoft.com/office/drawing/2014/main" val="3573428910"/>
                    </a:ext>
                  </a:extLst>
                </a:gridCol>
                <a:gridCol w="4905633">
                  <a:extLst>
                    <a:ext uri="{9D8B030D-6E8A-4147-A177-3AD203B41FA5}">
                      <a16:colId xmlns:a16="http://schemas.microsoft.com/office/drawing/2014/main" val="1190343094"/>
                    </a:ext>
                  </a:extLst>
                </a:gridCol>
              </a:tblGrid>
              <a:tr h="139036">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3332514062"/>
                  </a:ext>
                </a:extLst>
              </a:tr>
              <a:tr h="370840">
                <a:tc>
                  <a:txBody>
                    <a:bodyPr/>
                    <a:lstStyle/>
                    <a:p>
                      <a:r>
                        <a:rPr lang="en-US" sz="1600" dirty="0"/>
                        <a:t>Shareholders have limited liability.</a:t>
                      </a:r>
                    </a:p>
                  </a:txBody>
                  <a:tcPr/>
                </a:tc>
                <a:tc>
                  <a:txBody>
                    <a:bodyPr/>
                    <a:lstStyle/>
                    <a:p>
                      <a:r>
                        <a:rPr lang="en-US" sz="1600" dirty="0"/>
                        <a:t>Annual accounts have to be published.</a:t>
                      </a:r>
                    </a:p>
                  </a:txBody>
                  <a:tcPr/>
                </a:tc>
                <a:extLst>
                  <a:ext uri="{0D108BD9-81ED-4DB2-BD59-A6C34878D82A}">
                    <a16:rowId xmlns:a16="http://schemas.microsoft.com/office/drawing/2014/main" val="3200403582"/>
                  </a:ext>
                </a:extLst>
              </a:tr>
              <a:tr h="370840">
                <a:tc>
                  <a:txBody>
                    <a:bodyPr/>
                    <a:lstStyle/>
                    <a:p>
                      <a:r>
                        <a:rPr lang="en-US" sz="1600" dirty="0"/>
                        <a:t>Additional capital can be raised by selling more shares.</a:t>
                      </a:r>
                    </a:p>
                  </a:txBody>
                  <a:tcPr/>
                </a:tc>
                <a:tc>
                  <a:txBody>
                    <a:bodyPr/>
                    <a:lstStyle/>
                    <a:p>
                      <a:r>
                        <a:rPr lang="en-US" sz="1600" dirty="0"/>
                        <a:t>Shares cannot be sold to the general public, therefore, the business cannot raise really large sums of money.</a:t>
                      </a:r>
                    </a:p>
                  </a:txBody>
                  <a:tcPr/>
                </a:tc>
                <a:extLst>
                  <a:ext uri="{0D108BD9-81ED-4DB2-BD59-A6C34878D82A}">
                    <a16:rowId xmlns:a16="http://schemas.microsoft.com/office/drawing/2014/main" val="1071664906"/>
                  </a:ext>
                </a:extLst>
              </a:tr>
              <a:tr h="370840">
                <a:tc>
                  <a:txBody>
                    <a:bodyPr/>
                    <a:lstStyle/>
                    <a:p>
                      <a:r>
                        <a:rPr lang="en-US" sz="1600" dirty="0"/>
                        <a:t>The business can continue even if one of the shareholders leaves or dies.</a:t>
                      </a:r>
                    </a:p>
                  </a:txBody>
                  <a:tcPr/>
                </a:tc>
                <a:tc>
                  <a:txBody>
                    <a:bodyPr/>
                    <a:lstStyle/>
                    <a:p>
                      <a:r>
                        <a:rPr lang="en-US" sz="1600" dirty="0"/>
                        <a:t>There are legal restrictions when setting up, i.e. the documentation it must produce.</a:t>
                      </a:r>
                    </a:p>
                  </a:txBody>
                  <a:tcPr/>
                </a:tc>
                <a:extLst>
                  <a:ext uri="{0D108BD9-81ED-4DB2-BD59-A6C34878D82A}">
                    <a16:rowId xmlns:a16="http://schemas.microsoft.com/office/drawing/2014/main" val="2928009183"/>
                  </a:ext>
                </a:extLst>
              </a:tr>
              <a:tr h="370840">
                <a:tc>
                  <a:txBody>
                    <a:bodyPr/>
                    <a:lstStyle/>
                    <a:p>
                      <a:r>
                        <a:rPr lang="en-US" sz="1600" dirty="0"/>
                        <a:t>Shareholders have to be approved by the directors, so the original owners can maintain more control.</a:t>
                      </a:r>
                    </a:p>
                  </a:txBody>
                  <a:tcPr/>
                </a:tc>
                <a:tc>
                  <a:txBody>
                    <a:bodyPr/>
                    <a:lstStyle/>
                    <a:p>
                      <a:r>
                        <a:rPr lang="en-US" sz="1600" dirty="0"/>
                        <a:t>Directors make the decisions so the original owners may not have as much influence</a:t>
                      </a:r>
                    </a:p>
                  </a:txBody>
                  <a:tcPr/>
                </a:tc>
                <a:extLst>
                  <a:ext uri="{0D108BD9-81ED-4DB2-BD59-A6C34878D82A}">
                    <a16:rowId xmlns:a16="http://schemas.microsoft.com/office/drawing/2014/main" val="1476143837"/>
                  </a:ext>
                </a:extLst>
              </a:tr>
              <a:tr h="370840">
                <a:tc>
                  <a:txBody>
                    <a:bodyPr/>
                    <a:lstStyle/>
                    <a:p>
                      <a:r>
                        <a:rPr lang="en-US" sz="1600" dirty="0"/>
                        <a:t>Private limited companies are often large enough to have directors who specialize in a particular area</a:t>
                      </a:r>
                    </a:p>
                  </a:txBody>
                  <a:tcPr/>
                </a:tc>
                <a:tc>
                  <a:txBody>
                    <a:bodyPr/>
                    <a:lstStyle/>
                    <a:p>
                      <a:r>
                        <a:rPr lang="en-US" sz="1600" dirty="0"/>
                        <a:t>It is more expensive and complicated to set up than a sole trader or a partnership.</a:t>
                      </a:r>
                    </a:p>
                  </a:txBody>
                  <a:tcPr/>
                </a:tc>
                <a:extLst>
                  <a:ext uri="{0D108BD9-81ED-4DB2-BD59-A6C34878D82A}">
                    <a16:rowId xmlns:a16="http://schemas.microsoft.com/office/drawing/2014/main" val="1131564823"/>
                  </a:ext>
                </a:extLst>
              </a:tr>
            </a:tbl>
          </a:graphicData>
        </a:graphic>
      </p:graphicFrame>
    </p:spTree>
    <p:extLst>
      <p:ext uri="{BB962C8B-B14F-4D97-AF65-F5344CB8AC3E}">
        <p14:creationId xmlns:p14="http://schemas.microsoft.com/office/powerpoint/2010/main" val="2562971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0F6CE-8B19-55E7-4EE9-9B8A5DEC056B}"/>
              </a:ext>
            </a:extLst>
          </p:cNvPr>
          <p:cNvSpPr>
            <a:spLocks noGrp="1"/>
          </p:cNvSpPr>
          <p:nvPr>
            <p:ph type="title"/>
          </p:nvPr>
        </p:nvSpPr>
        <p:spPr/>
        <p:txBody>
          <a:bodyPr/>
          <a:lstStyle/>
          <a:p>
            <a:r>
              <a:rPr lang="en-US" b="1" dirty="0"/>
              <a:t>Public Limited Companies</a:t>
            </a:r>
          </a:p>
        </p:txBody>
      </p:sp>
      <p:sp>
        <p:nvSpPr>
          <p:cNvPr id="4" name="TextBox 3">
            <a:extLst>
              <a:ext uri="{FF2B5EF4-FFF2-40B4-BE49-F238E27FC236}">
                <a16:creationId xmlns:a16="http://schemas.microsoft.com/office/drawing/2014/main" id="{8B833705-866A-947C-C7E6-8E7A4A4EAEFA}"/>
              </a:ext>
            </a:extLst>
          </p:cNvPr>
          <p:cNvSpPr txBox="1"/>
          <p:nvPr/>
        </p:nvSpPr>
        <p:spPr>
          <a:xfrm>
            <a:off x="242888" y="2760985"/>
            <a:ext cx="8612659" cy="2031325"/>
          </a:xfrm>
          <a:prstGeom prst="rect">
            <a:avLst/>
          </a:prstGeom>
          <a:noFill/>
        </p:spPr>
        <p:txBody>
          <a:bodyPr wrap="square" rtlCol="0">
            <a:spAutoFit/>
          </a:bodyPr>
          <a:lstStyle/>
          <a:p>
            <a:r>
              <a:rPr lang="en-US" dirty="0"/>
              <a:t>A </a:t>
            </a:r>
            <a:r>
              <a:rPr lang="en-US" b="1" dirty="0">
                <a:highlight>
                  <a:srgbClr val="0000FF"/>
                </a:highlight>
              </a:rPr>
              <a:t>Public limited company (Plc)</a:t>
            </a:r>
            <a:r>
              <a:rPr lang="en-US" dirty="0"/>
              <a:t> is a form of organization only suitable for very large businesses. It can invite the general public to purchase its shares and there is no limit to the number of shareholders a public limited company can have. Shares in public limited companies are quoted on the stock market.</a:t>
            </a:r>
          </a:p>
          <a:p>
            <a:endParaRPr lang="en-US" dirty="0"/>
          </a:p>
          <a:p>
            <a:r>
              <a:rPr lang="en-US" dirty="0"/>
              <a:t>When a company wants to become a public limited company they have to apply, this process is very expensive and is called </a:t>
            </a:r>
            <a:r>
              <a:rPr lang="en-US" b="1" dirty="0">
                <a:highlight>
                  <a:srgbClr val="0000FF"/>
                </a:highlight>
              </a:rPr>
              <a:t>flotation</a:t>
            </a:r>
            <a:r>
              <a:rPr lang="en-US" dirty="0"/>
              <a:t>.</a:t>
            </a:r>
          </a:p>
        </p:txBody>
      </p:sp>
      <p:sp>
        <p:nvSpPr>
          <p:cNvPr id="5" name="TextBox 4">
            <a:extLst>
              <a:ext uri="{FF2B5EF4-FFF2-40B4-BE49-F238E27FC236}">
                <a16:creationId xmlns:a16="http://schemas.microsoft.com/office/drawing/2014/main" id="{65EEB57A-91A0-36D5-2A7E-B43CE85076E3}"/>
              </a:ext>
            </a:extLst>
          </p:cNvPr>
          <p:cNvSpPr txBox="1"/>
          <p:nvPr/>
        </p:nvSpPr>
        <p:spPr>
          <a:xfrm>
            <a:off x="242888" y="5372968"/>
            <a:ext cx="8300853" cy="923330"/>
          </a:xfrm>
          <a:prstGeom prst="rect">
            <a:avLst/>
          </a:prstGeom>
          <a:noFill/>
          <a:ln>
            <a:solidFill>
              <a:schemeClr val="tx1"/>
            </a:solidFill>
          </a:ln>
        </p:spPr>
        <p:txBody>
          <a:bodyPr wrap="square" rtlCol="0">
            <a:spAutoFit/>
          </a:bodyPr>
          <a:lstStyle/>
          <a:p>
            <a:r>
              <a:rPr lang="en-US" b="1" dirty="0">
                <a:highlight>
                  <a:srgbClr val="0000FF"/>
                </a:highlight>
              </a:rPr>
              <a:t>Common mistake!!!</a:t>
            </a:r>
          </a:p>
          <a:p>
            <a:r>
              <a:rPr lang="en-US" dirty="0"/>
              <a:t>Public limited companies are not in the public sector of industry. They are owned by private individuals </a:t>
            </a:r>
            <a:r>
              <a:rPr lang="en-US" b="1" dirty="0">
                <a:highlight>
                  <a:srgbClr val="0000FF"/>
                </a:highlight>
              </a:rPr>
              <a:t>NOT</a:t>
            </a:r>
            <a:r>
              <a:rPr lang="en-US" dirty="0"/>
              <a:t> the government.</a:t>
            </a:r>
          </a:p>
        </p:txBody>
      </p:sp>
      <p:pic>
        <p:nvPicPr>
          <p:cNvPr id="7" name="Picture 6" descr="A picture containing clipart&#10;&#10;Description automatically generated">
            <a:extLst>
              <a:ext uri="{FF2B5EF4-FFF2-40B4-BE49-F238E27FC236}">
                <a16:creationId xmlns:a16="http://schemas.microsoft.com/office/drawing/2014/main" id="{299A460C-6764-D255-69DE-D9D9B04271B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855547" y="2354585"/>
            <a:ext cx="3162300" cy="812800"/>
          </a:xfrm>
          <a:prstGeom prst="rect">
            <a:avLst/>
          </a:prstGeom>
        </p:spPr>
      </p:pic>
      <p:pic>
        <p:nvPicPr>
          <p:cNvPr id="10" name="Picture 9" descr="Logo&#10;&#10;Description automatically generated">
            <a:extLst>
              <a:ext uri="{FF2B5EF4-FFF2-40B4-BE49-F238E27FC236}">
                <a16:creationId xmlns:a16="http://schemas.microsoft.com/office/drawing/2014/main" id="{8BA6F57F-CED8-830C-3B6D-96B8DA83E798}"/>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855547" y="3573785"/>
            <a:ext cx="3162301" cy="800457"/>
          </a:xfrm>
          <a:prstGeom prst="rect">
            <a:avLst/>
          </a:prstGeom>
        </p:spPr>
      </p:pic>
      <p:pic>
        <p:nvPicPr>
          <p:cNvPr id="13" name="Picture 12" descr="A picture containing company name&#10;&#10;Description automatically generated">
            <a:extLst>
              <a:ext uri="{FF2B5EF4-FFF2-40B4-BE49-F238E27FC236}">
                <a16:creationId xmlns:a16="http://schemas.microsoft.com/office/drawing/2014/main" id="{E8C7DA93-6BCF-F682-051C-5B096E5C115F}"/>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9272266" y="4838174"/>
            <a:ext cx="2328862" cy="1460391"/>
          </a:xfrm>
          <a:prstGeom prst="rect">
            <a:avLst/>
          </a:prstGeom>
        </p:spPr>
      </p:pic>
    </p:spTree>
    <p:extLst>
      <p:ext uri="{BB962C8B-B14F-4D97-AF65-F5344CB8AC3E}">
        <p14:creationId xmlns:p14="http://schemas.microsoft.com/office/powerpoint/2010/main" val="1831312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C3FC-ECC9-4C9F-A0BD-DCD4671E6F33}"/>
              </a:ext>
            </a:extLst>
          </p:cNvPr>
          <p:cNvSpPr>
            <a:spLocks noGrp="1"/>
          </p:cNvSpPr>
          <p:nvPr>
            <p:ph type="title"/>
          </p:nvPr>
        </p:nvSpPr>
        <p:spPr/>
        <p:txBody>
          <a:bodyPr/>
          <a:lstStyle/>
          <a:p>
            <a:r>
              <a:rPr lang="en-US" dirty="0"/>
              <a:t>Advantages and disadvantages of a Plc.</a:t>
            </a:r>
          </a:p>
        </p:txBody>
      </p:sp>
      <p:graphicFrame>
        <p:nvGraphicFramePr>
          <p:cNvPr id="3" name="Table 3">
            <a:extLst>
              <a:ext uri="{FF2B5EF4-FFF2-40B4-BE49-F238E27FC236}">
                <a16:creationId xmlns:a16="http://schemas.microsoft.com/office/drawing/2014/main" id="{C0CF5353-4CA2-815C-BC0C-E898411E460B}"/>
              </a:ext>
            </a:extLst>
          </p:cNvPr>
          <p:cNvGraphicFramePr>
            <a:graphicFrameLocks noGrp="1"/>
          </p:cNvGraphicFramePr>
          <p:nvPr>
            <p:extLst>
              <p:ext uri="{D42A27DB-BD31-4B8C-83A1-F6EECF244321}">
                <p14:modId xmlns:p14="http://schemas.microsoft.com/office/powerpoint/2010/main" val="2345828432"/>
              </p:ext>
            </p:extLst>
          </p:nvPr>
        </p:nvGraphicFramePr>
        <p:xfrm>
          <a:off x="1000897" y="3005666"/>
          <a:ext cx="9786552" cy="2722880"/>
        </p:xfrm>
        <a:graphic>
          <a:graphicData uri="http://schemas.openxmlformats.org/drawingml/2006/table">
            <a:tbl>
              <a:tblPr firstRow="1" bandRow="1">
                <a:tableStyleId>{5C22544A-7EE6-4342-B048-85BDC9FD1C3A}</a:tableStyleId>
              </a:tblPr>
              <a:tblGrid>
                <a:gridCol w="4893276">
                  <a:extLst>
                    <a:ext uri="{9D8B030D-6E8A-4147-A177-3AD203B41FA5}">
                      <a16:colId xmlns:a16="http://schemas.microsoft.com/office/drawing/2014/main" val="2973771656"/>
                    </a:ext>
                  </a:extLst>
                </a:gridCol>
                <a:gridCol w="4893276">
                  <a:extLst>
                    <a:ext uri="{9D8B030D-6E8A-4147-A177-3AD203B41FA5}">
                      <a16:colId xmlns:a16="http://schemas.microsoft.com/office/drawing/2014/main" val="340282294"/>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1707010331"/>
                  </a:ext>
                </a:extLst>
              </a:tr>
              <a:tr h="370840">
                <a:tc>
                  <a:txBody>
                    <a:bodyPr/>
                    <a:lstStyle/>
                    <a:p>
                      <a:r>
                        <a:rPr lang="en-US" sz="1600" dirty="0"/>
                        <a:t>Shareholders have limited liability.</a:t>
                      </a:r>
                    </a:p>
                  </a:txBody>
                  <a:tcPr/>
                </a:tc>
                <a:tc>
                  <a:txBody>
                    <a:bodyPr/>
                    <a:lstStyle/>
                    <a:p>
                      <a:r>
                        <a:rPr lang="en-US" sz="1600" dirty="0"/>
                        <a:t>Annual accounts have to be published.</a:t>
                      </a:r>
                    </a:p>
                  </a:txBody>
                  <a:tcPr/>
                </a:tc>
                <a:extLst>
                  <a:ext uri="{0D108BD9-81ED-4DB2-BD59-A6C34878D82A}">
                    <a16:rowId xmlns:a16="http://schemas.microsoft.com/office/drawing/2014/main" val="1412846780"/>
                  </a:ext>
                </a:extLst>
              </a:tr>
              <a:tr h="370840">
                <a:tc>
                  <a:txBody>
                    <a:bodyPr/>
                    <a:lstStyle/>
                    <a:p>
                      <a:r>
                        <a:rPr lang="en-US" sz="1600" dirty="0"/>
                        <a:t>Very large amounts of capital can be raised by selling more shares.</a:t>
                      </a:r>
                    </a:p>
                  </a:txBody>
                  <a:tcPr/>
                </a:tc>
                <a:tc>
                  <a:txBody>
                    <a:bodyPr/>
                    <a:lstStyle/>
                    <a:p>
                      <a:r>
                        <a:rPr lang="en-US" sz="1600" dirty="0"/>
                        <a:t>The legal formalities of setting up public limited companies are very complicated.</a:t>
                      </a:r>
                    </a:p>
                  </a:txBody>
                  <a:tcPr/>
                </a:tc>
                <a:extLst>
                  <a:ext uri="{0D108BD9-81ED-4DB2-BD59-A6C34878D82A}">
                    <a16:rowId xmlns:a16="http://schemas.microsoft.com/office/drawing/2014/main" val="1409794169"/>
                  </a:ext>
                </a:extLst>
              </a:tr>
              <a:tr h="370840">
                <a:tc>
                  <a:txBody>
                    <a:bodyPr/>
                    <a:lstStyle/>
                    <a:p>
                      <a:r>
                        <a:rPr lang="en-US" sz="1600" dirty="0"/>
                        <a:t>There is no restriction on the number of shares sold.</a:t>
                      </a:r>
                    </a:p>
                  </a:txBody>
                  <a:tcPr/>
                </a:tc>
                <a:tc>
                  <a:txBody>
                    <a:bodyPr/>
                    <a:lstStyle/>
                    <a:p>
                      <a:r>
                        <a:rPr lang="en-US" sz="1600" dirty="0"/>
                        <a:t>It is </a:t>
                      </a:r>
                      <a:r>
                        <a:rPr lang="en-US" sz="1600" u="sng" dirty="0"/>
                        <a:t>very</a:t>
                      </a:r>
                      <a:r>
                        <a:rPr lang="en-US" sz="1600" dirty="0"/>
                        <a:t> expensive to float a company on the stock market.</a:t>
                      </a:r>
                    </a:p>
                  </a:txBody>
                  <a:tcPr/>
                </a:tc>
                <a:extLst>
                  <a:ext uri="{0D108BD9-81ED-4DB2-BD59-A6C34878D82A}">
                    <a16:rowId xmlns:a16="http://schemas.microsoft.com/office/drawing/2014/main" val="4191874764"/>
                  </a:ext>
                </a:extLst>
              </a:tr>
              <a:tr h="370840">
                <a:tc>
                  <a:txBody>
                    <a:bodyPr/>
                    <a:lstStyle/>
                    <a:p>
                      <a:r>
                        <a:rPr lang="en-US" sz="1600" dirty="0"/>
                        <a:t>They are generally seen as very high status </a:t>
                      </a:r>
                      <a:r>
                        <a:rPr lang="en-US" sz="1600" dirty="0" err="1"/>
                        <a:t>organisations</a:t>
                      </a:r>
                      <a:r>
                        <a:rPr lang="en-US" sz="1600" dirty="0"/>
                        <a:t>.</a:t>
                      </a:r>
                    </a:p>
                  </a:txBody>
                  <a:tcPr/>
                </a:tc>
                <a:tc>
                  <a:txBody>
                    <a:bodyPr/>
                    <a:lstStyle/>
                    <a:p>
                      <a:r>
                        <a:rPr lang="en-US" sz="1600" dirty="0"/>
                        <a:t>As shares can be sold to anyone, the original owners can lose control when the business ‘goes public’.</a:t>
                      </a:r>
                    </a:p>
                  </a:txBody>
                  <a:tcPr/>
                </a:tc>
                <a:extLst>
                  <a:ext uri="{0D108BD9-81ED-4DB2-BD59-A6C34878D82A}">
                    <a16:rowId xmlns:a16="http://schemas.microsoft.com/office/drawing/2014/main" val="3316275573"/>
                  </a:ext>
                </a:extLst>
              </a:tr>
            </a:tbl>
          </a:graphicData>
        </a:graphic>
      </p:graphicFrame>
    </p:spTree>
    <p:extLst>
      <p:ext uri="{BB962C8B-B14F-4D97-AF65-F5344CB8AC3E}">
        <p14:creationId xmlns:p14="http://schemas.microsoft.com/office/powerpoint/2010/main" val="116544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BECB-C897-1A04-F54D-05489103F32F}"/>
              </a:ext>
            </a:extLst>
          </p:cNvPr>
          <p:cNvSpPr>
            <a:spLocks noGrp="1"/>
          </p:cNvSpPr>
          <p:nvPr>
            <p:ph type="title"/>
          </p:nvPr>
        </p:nvSpPr>
        <p:spPr/>
        <p:txBody>
          <a:bodyPr/>
          <a:lstStyle/>
          <a:p>
            <a:r>
              <a:rPr lang="en-US" b="1" dirty="0"/>
              <a:t>Control and ownership in a Plc</a:t>
            </a:r>
          </a:p>
        </p:txBody>
      </p:sp>
      <p:sp>
        <p:nvSpPr>
          <p:cNvPr id="4" name="TextBox 3">
            <a:extLst>
              <a:ext uri="{FF2B5EF4-FFF2-40B4-BE49-F238E27FC236}">
                <a16:creationId xmlns:a16="http://schemas.microsoft.com/office/drawing/2014/main" id="{D7183156-A5B2-3EB6-7AB6-6C67CAE662BB}"/>
              </a:ext>
            </a:extLst>
          </p:cNvPr>
          <p:cNvSpPr txBox="1"/>
          <p:nvPr/>
        </p:nvSpPr>
        <p:spPr>
          <a:xfrm>
            <a:off x="878875" y="2743495"/>
            <a:ext cx="10091350" cy="2669059"/>
          </a:xfrm>
          <a:prstGeom prst="rect">
            <a:avLst/>
          </a:prstGeom>
          <a:solidFill>
            <a:srgbClr val="FFC000"/>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DB8FC359-9FC2-1004-35DE-1AB8878C151B}"/>
              </a:ext>
            </a:extLst>
          </p:cNvPr>
          <p:cNvSpPr txBox="1"/>
          <p:nvPr/>
        </p:nvSpPr>
        <p:spPr>
          <a:xfrm>
            <a:off x="1050325" y="2928553"/>
            <a:ext cx="1556952" cy="369332"/>
          </a:xfrm>
          <a:prstGeom prst="rect">
            <a:avLst/>
          </a:prstGeom>
          <a:noFill/>
        </p:spPr>
        <p:txBody>
          <a:bodyPr wrap="square" rtlCol="0">
            <a:spAutoFit/>
          </a:bodyPr>
          <a:lstStyle/>
          <a:p>
            <a:r>
              <a:rPr lang="en-US" sz="1600" dirty="0"/>
              <a:t>Shareholders</a:t>
            </a:r>
            <a:r>
              <a:rPr lang="en-US" dirty="0"/>
              <a:t> </a:t>
            </a:r>
          </a:p>
        </p:txBody>
      </p:sp>
      <p:sp>
        <p:nvSpPr>
          <p:cNvPr id="6" name="TextBox 5">
            <a:extLst>
              <a:ext uri="{FF2B5EF4-FFF2-40B4-BE49-F238E27FC236}">
                <a16:creationId xmlns:a16="http://schemas.microsoft.com/office/drawing/2014/main" id="{FAFE9596-9E65-75FC-9312-8C209E339852}"/>
              </a:ext>
            </a:extLst>
          </p:cNvPr>
          <p:cNvSpPr txBox="1"/>
          <p:nvPr/>
        </p:nvSpPr>
        <p:spPr>
          <a:xfrm>
            <a:off x="3225113" y="2973318"/>
            <a:ext cx="2928552" cy="338554"/>
          </a:xfrm>
          <a:prstGeom prst="rect">
            <a:avLst/>
          </a:prstGeom>
          <a:noFill/>
        </p:spPr>
        <p:txBody>
          <a:bodyPr wrap="square" rtlCol="0">
            <a:spAutoFit/>
          </a:bodyPr>
          <a:lstStyle/>
          <a:p>
            <a:r>
              <a:rPr lang="en-US" sz="1600" dirty="0"/>
              <a:t>may attend AGM (few do!)</a:t>
            </a:r>
          </a:p>
        </p:txBody>
      </p:sp>
      <p:sp>
        <p:nvSpPr>
          <p:cNvPr id="7" name="TextBox 6">
            <a:extLst>
              <a:ext uri="{FF2B5EF4-FFF2-40B4-BE49-F238E27FC236}">
                <a16:creationId xmlns:a16="http://schemas.microsoft.com/office/drawing/2014/main" id="{0183E868-B27D-3283-CD81-A799C84FEF7F}"/>
              </a:ext>
            </a:extLst>
          </p:cNvPr>
          <p:cNvSpPr txBox="1"/>
          <p:nvPr/>
        </p:nvSpPr>
        <p:spPr>
          <a:xfrm>
            <a:off x="3225113" y="3739471"/>
            <a:ext cx="5807675" cy="338554"/>
          </a:xfrm>
          <a:prstGeom prst="rect">
            <a:avLst/>
          </a:prstGeom>
          <a:noFill/>
        </p:spPr>
        <p:txBody>
          <a:bodyPr wrap="square" rtlCol="0">
            <a:spAutoFit/>
          </a:bodyPr>
          <a:lstStyle/>
          <a:p>
            <a:r>
              <a:rPr lang="en-US" sz="1600" dirty="0"/>
              <a:t>vote for Board of Directors who take all important decisions</a:t>
            </a:r>
          </a:p>
        </p:txBody>
      </p:sp>
      <p:sp>
        <p:nvSpPr>
          <p:cNvPr id="8" name="TextBox 7">
            <a:extLst>
              <a:ext uri="{FF2B5EF4-FFF2-40B4-BE49-F238E27FC236}">
                <a16:creationId xmlns:a16="http://schemas.microsoft.com/office/drawing/2014/main" id="{4C20B513-AAB3-9ECA-2787-FC9611E3D660}"/>
              </a:ext>
            </a:extLst>
          </p:cNvPr>
          <p:cNvSpPr txBox="1"/>
          <p:nvPr/>
        </p:nvSpPr>
        <p:spPr>
          <a:xfrm>
            <a:off x="3225113" y="4480912"/>
            <a:ext cx="5016844" cy="338554"/>
          </a:xfrm>
          <a:prstGeom prst="rect">
            <a:avLst/>
          </a:prstGeom>
          <a:noFill/>
        </p:spPr>
        <p:txBody>
          <a:bodyPr wrap="square" rtlCol="0">
            <a:spAutoFit/>
          </a:bodyPr>
          <a:lstStyle/>
          <a:p>
            <a:r>
              <a:rPr lang="en-US" sz="1600" dirty="0"/>
              <a:t>appoint managers for day-to-day business decisions</a:t>
            </a:r>
          </a:p>
        </p:txBody>
      </p:sp>
      <p:sp>
        <p:nvSpPr>
          <p:cNvPr id="9" name="TextBox 8">
            <a:extLst>
              <a:ext uri="{FF2B5EF4-FFF2-40B4-BE49-F238E27FC236}">
                <a16:creationId xmlns:a16="http://schemas.microsoft.com/office/drawing/2014/main" id="{37AC610D-ACC3-5A11-A0AE-A632F96595D9}"/>
              </a:ext>
            </a:extLst>
          </p:cNvPr>
          <p:cNvSpPr txBox="1"/>
          <p:nvPr/>
        </p:nvSpPr>
        <p:spPr>
          <a:xfrm>
            <a:off x="9415850" y="2916198"/>
            <a:ext cx="1285102" cy="338554"/>
          </a:xfrm>
          <a:prstGeom prst="rect">
            <a:avLst/>
          </a:prstGeom>
          <a:noFill/>
        </p:spPr>
        <p:txBody>
          <a:bodyPr wrap="square" rtlCol="0">
            <a:spAutoFit/>
          </a:bodyPr>
          <a:lstStyle/>
          <a:p>
            <a:r>
              <a:rPr lang="en-US" sz="1600" b="1" dirty="0">
                <a:solidFill>
                  <a:schemeClr val="bg1"/>
                </a:solidFill>
              </a:rPr>
              <a:t>Ownership</a:t>
            </a:r>
          </a:p>
        </p:txBody>
      </p:sp>
      <p:sp>
        <p:nvSpPr>
          <p:cNvPr id="10" name="TextBox 9">
            <a:extLst>
              <a:ext uri="{FF2B5EF4-FFF2-40B4-BE49-F238E27FC236}">
                <a16:creationId xmlns:a16="http://schemas.microsoft.com/office/drawing/2014/main" id="{0E72DF7C-084D-EC8A-DD6D-03213CA4D2AB}"/>
              </a:ext>
            </a:extLst>
          </p:cNvPr>
          <p:cNvSpPr txBox="1"/>
          <p:nvPr/>
        </p:nvSpPr>
        <p:spPr>
          <a:xfrm>
            <a:off x="9496168" y="4142358"/>
            <a:ext cx="1124465" cy="338554"/>
          </a:xfrm>
          <a:prstGeom prst="rect">
            <a:avLst/>
          </a:prstGeom>
          <a:noFill/>
        </p:spPr>
        <p:txBody>
          <a:bodyPr wrap="square" rtlCol="0">
            <a:spAutoFit/>
          </a:bodyPr>
          <a:lstStyle/>
          <a:p>
            <a:r>
              <a:rPr lang="en-US" sz="1600" b="1" dirty="0">
                <a:solidFill>
                  <a:schemeClr val="bg1"/>
                </a:solidFill>
              </a:rPr>
              <a:t>Control</a:t>
            </a:r>
          </a:p>
        </p:txBody>
      </p:sp>
      <p:cxnSp>
        <p:nvCxnSpPr>
          <p:cNvPr id="12" name="Straight Arrow Connector 11">
            <a:extLst>
              <a:ext uri="{FF2B5EF4-FFF2-40B4-BE49-F238E27FC236}">
                <a16:creationId xmlns:a16="http://schemas.microsoft.com/office/drawing/2014/main" id="{F3278945-4DFF-1B01-AB12-C0FB9976C532}"/>
              </a:ext>
            </a:extLst>
          </p:cNvPr>
          <p:cNvCxnSpPr/>
          <p:nvPr/>
        </p:nvCxnSpPr>
        <p:spPr>
          <a:xfrm>
            <a:off x="2471351" y="3142595"/>
            <a:ext cx="654908"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 name="Straight Arrow Connector 13">
            <a:extLst>
              <a:ext uri="{FF2B5EF4-FFF2-40B4-BE49-F238E27FC236}">
                <a16:creationId xmlns:a16="http://schemas.microsoft.com/office/drawing/2014/main" id="{CC27A35E-4A9A-D8EC-62BC-2D6C022E72CA}"/>
              </a:ext>
            </a:extLst>
          </p:cNvPr>
          <p:cNvCxnSpPr/>
          <p:nvPr/>
        </p:nvCxnSpPr>
        <p:spPr>
          <a:xfrm>
            <a:off x="4557713" y="3311872"/>
            <a:ext cx="0" cy="42759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5" name="Straight Arrow Connector 14">
            <a:extLst>
              <a:ext uri="{FF2B5EF4-FFF2-40B4-BE49-F238E27FC236}">
                <a16:creationId xmlns:a16="http://schemas.microsoft.com/office/drawing/2014/main" id="{72EDFEAB-CC7B-3135-14DA-679A49DC2DF7}"/>
              </a:ext>
            </a:extLst>
          </p:cNvPr>
          <p:cNvCxnSpPr/>
          <p:nvPr/>
        </p:nvCxnSpPr>
        <p:spPr>
          <a:xfrm>
            <a:off x="4557713" y="4149465"/>
            <a:ext cx="0" cy="427599"/>
          </a:xfrm>
          <a:prstGeom prst="straightConnector1">
            <a:avLst/>
          </a:prstGeom>
          <a:ln>
            <a:solidFill>
              <a:schemeClr val="accent6"/>
            </a:solidFill>
            <a:tailEnd type="triangle"/>
          </a:ln>
        </p:spPr>
        <p:style>
          <a:lnRef idx="3">
            <a:schemeClr val="accent6"/>
          </a:lnRef>
          <a:fillRef idx="0">
            <a:schemeClr val="accent6"/>
          </a:fillRef>
          <a:effectRef idx="2">
            <a:schemeClr val="accent6"/>
          </a:effectRef>
          <a:fontRef idx="minor">
            <a:schemeClr val="tx1"/>
          </a:fontRef>
        </p:style>
      </p:cxnSp>
      <p:sp>
        <p:nvSpPr>
          <p:cNvPr id="16" name="Right Brace 15">
            <a:extLst>
              <a:ext uri="{FF2B5EF4-FFF2-40B4-BE49-F238E27FC236}">
                <a16:creationId xmlns:a16="http://schemas.microsoft.com/office/drawing/2014/main" id="{7D1442E3-8832-09C0-DA7C-11281AA1199A}"/>
              </a:ext>
            </a:extLst>
          </p:cNvPr>
          <p:cNvSpPr/>
          <p:nvPr/>
        </p:nvSpPr>
        <p:spPr>
          <a:xfrm>
            <a:off x="9032788" y="3739471"/>
            <a:ext cx="383062" cy="1079995"/>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72059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6DFCA-388B-70F1-BFA0-10B5F4EB469B}"/>
              </a:ext>
            </a:extLst>
          </p:cNvPr>
          <p:cNvSpPr>
            <a:spLocks noGrp="1"/>
          </p:cNvSpPr>
          <p:nvPr>
            <p:ph type="title"/>
          </p:nvPr>
        </p:nvSpPr>
        <p:spPr/>
        <p:txBody>
          <a:bodyPr/>
          <a:lstStyle/>
          <a:p>
            <a:r>
              <a:rPr lang="en-US" b="1" dirty="0"/>
              <a:t>Risk, ownership and limited liability – summary</a:t>
            </a:r>
          </a:p>
        </p:txBody>
      </p:sp>
      <p:graphicFrame>
        <p:nvGraphicFramePr>
          <p:cNvPr id="3" name="Table 3">
            <a:extLst>
              <a:ext uri="{FF2B5EF4-FFF2-40B4-BE49-F238E27FC236}">
                <a16:creationId xmlns:a16="http://schemas.microsoft.com/office/drawing/2014/main" id="{8D392E53-6FED-C83A-9079-B7B39E23D693}"/>
              </a:ext>
            </a:extLst>
          </p:cNvPr>
          <p:cNvGraphicFramePr>
            <a:graphicFrameLocks noGrp="1"/>
          </p:cNvGraphicFramePr>
          <p:nvPr>
            <p:extLst>
              <p:ext uri="{D42A27DB-BD31-4B8C-83A1-F6EECF244321}">
                <p14:modId xmlns:p14="http://schemas.microsoft.com/office/powerpoint/2010/main" val="3738214478"/>
              </p:ext>
            </p:extLst>
          </p:nvPr>
        </p:nvGraphicFramePr>
        <p:xfrm>
          <a:off x="861219" y="2762780"/>
          <a:ext cx="10469562" cy="3210560"/>
        </p:xfrm>
        <a:graphic>
          <a:graphicData uri="http://schemas.openxmlformats.org/drawingml/2006/table">
            <a:tbl>
              <a:tblPr firstRow="1" bandRow="1">
                <a:tableStyleId>{5C22544A-7EE6-4342-B048-85BDC9FD1C3A}</a:tableStyleId>
              </a:tblPr>
              <a:tblGrid>
                <a:gridCol w="2617391">
                  <a:extLst>
                    <a:ext uri="{9D8B030D-6E8A-4147-A177-3AD203B41FA5}">
                      <a16:colId xmlns:a16="http://schemas.microsoft.com/office/drawing/2014/main" val="2145278406"/>
                    </a:ext>
                  </a:extLst>
                </a:gridCol>
                <a:gridCol w="2617391">
                  <a:extLst>
                    <a:ext uri="{9D8B030D-6E8A-4147-A177-3AD203B41FA5}">
                      <a16:colId xmlns:a16="http://schemas.microsoft.com/office/drawing/2014/main" val="1409297327"/>
                    </a:ext>
                  </a:extLst>
                </a:gridCol>
                <a:gridCol w="3514189">
                  <a:extLst>
                    <a:ext uri="{9D8B030D-6E8A-4147-A177-3AD203B41FA5}">
                      <a16:colId xmlns:a16="http://schemas.microsoft.com/office/drawing/2014/main" val="4254513518"/>
                    </a:ext>
                  </a:extLst>
                </a:gridCol>
                <a:gridCol w="1720591">
                  <a:extLst>
                    <a:ext uri="{9D8B030D-6E8A-4147-A177-3AD203B41FA5}">
                      <a16:colId xmlns:a16="http://schemas.microsoft.com/office/drawing/2014/main" val="4261340450"/>
                    </a:ext>
                  </a:extLst>
                </a:gridCol>
              </a:tblGrid>
              <a:tr h="370840">
                <a:tc>
                  <a:txBody>
                    <a:bodyPr/>
                    <a:lstStyle/>
                    <a:p>
                      <a:r>
                        <a:rPr lang="en-US" dirty="0"/>
                        <a:t>Business </a:t>
                      </a:r>
                      <a:r>
                        <a:rPr lang="en-US" dirty="0" err="1"/>
                        <a:t>organisation</a:t>
                      </a:r>
                      <a:endParaRPr lang="en-US" dirty="0"/>
                    </a:p>
                  </a:txBody>
                  <a:tcPr/>
                </a:tc>
                <a:tc>
                  <a:txBody>
                    <a:bodyPr/>
                    <a:lstStyle/>
                    <a:p>
                      <a:r>
                        <a:rPr lang="en-US" dirty="0"/>
                        <a:t>Risk</a:t>
                      </a:r>
                    </a:p>
                  </a:txBody>
                  <a:tcPr/>
                </a:tc>
                <a:tc>
                  <a:txBody>
                    <a:bodyPr/>
                    <a:lstStyle/>
                    <a:p>
                      <a:r>
                        <a:rPr lang="en-US" dirty="0"/>
                        <a:t>Ownership</a:t>
                      </a:r>
                    </a:p>
                  </a:txBody>
                  <a:tcPr/>
                </a:tc>
                <a:tc>
                  <a:txBody>
                    <a:bodyPr/>
                    <a:lstStyle/>
                    <a:p>
                      <a:r>
                        <a:rPr lang="en-US" dirty="0"/>
                        <a:t>Limited </a:t>
                      </a:r>
                    </a:p>
                    <a:p>
                      <a:r>
                        <a:rPr lang="en-US" dirty="0"/>
                        <a:t>Liability</a:t>
                      </a:r>
                    </a:p>
                  </a:txBody>
                  <a:tcPr/>
                </a:tc>
                <a:extLst>
                  <a:ext uri="{0D108BD9-81ED-4DB2-BD59-A6C34878D82A}">
                    <a16:rowId xmlns:a16="http://schemas.microsoft.com/office/drawing/2014/main" val="2325156849"/>
                  </a:ext>
                </a:extLst>
              </a:tr>
              <a:tr h="370840">
                <a:tc>
                  <a:txBody>
                    <a:bodyPr/>
                    <a:lstStyle/>
                    <a:p>
                      <a:r>
                        <a:rPr lang="en-US" dirty="0"/>
                        <a:t>Sole Trader</a:t>
                      </a:r>
                    </a:p>
                  </a:txBody>
                  <a:tcPr/>
                </a:tc>
                <a:tc>
                  <a:txBody>
                    <a:bodyPr/>
                    <a:lstStyle/>
                    <a:p>
                      <a:r>
                        <a:rPr lang="en-US" dirty="0"/>
                        <a:t>Carried by sole owner</a:t>
                      </a:r>
                    </a:p>
                  </a:txBody>
                  <a:tcPr/>
                </a:tc>
                <a:tc>
                  <a:txBody>
                    <a:bodyPr/>
                    <a:lstStyle/>
                    <a:p>
                      <a:r>
                        <a:rPr lang="en-US" dirty="0"/>
                        <a:t>One person</a:t>
                      </a:r>
                    </a:p>
                  </a:txBody>
                  <a:tcPr/>
                </a:tc>
                <a:tc>
                  <a:txBody>
                    <a:bodyPr/>
                    <a:lstStyle/>
                    <a:p>
                      <a:r>
                        <a:rPr lang="en-US" dirty="0"/>
                        <a:t>No</a:t>
                      </a:r>
                    </a:p>
                  </a:txBody>
                  <a:tcPr/>
                </a:tc>
                <a:extLst>
                  <a:ext uri="{0D108BD9-81ED-4DB2-BD59-A6C34878D82A}">
                    <a16:rowId xmlns:a16="http://schemas.microsoft.com/office/drawing/2014/main" val="3208510923"/>
                  </a:ext>
                </a:extLst>
              </a:tr>
              <a:tr h="370840">
                <a:tc>
                  <a:txBody>
                    <a:bodyPr/>
                    <a:lstStyle/>
                    <a:p>
                      <a:r>
                        <a:rPr lang="en-US" dirty="0"/>
                        <a:t>Partnership</a:t>
                      </a:r>
                    </a:p>
                  </a:txBody>
                  <a:tcPr/>
                </a:tc>
                <a:tc>
                  <a:txBody>
                    <a:bodyPr/>
                    <a:lstStyle/>
                    <a:p>
                      <a:r>
                        <a:rPr lang="en-US" dirty="0"/>
                        <a:t>Carried by all partners</a:t>
                      </a:r>
                    </a:p>
                  </a:txBody>
                  <a:tcPr/>
                </a:tc>
                <a:tc>
                  <a:txBody>
                    <a:bodyPr/>
                    <a:lstStyle/>
                    <a:p>
                      <a:r>
                        <a:rPr lang="en-US" dirty="0"/>
                        <a:t>2 – 20 partners</a:t>
                      </a:r>
                    </a:p>
                  </a:txBody>
                  <a:tcPr/>
                </a:tc>
                <a:tc>
                  <a:txBody>
                    <a:bodyPr/>
                    <a:lstStyle/>
                    <a:p>
                      <a:r>
                        <a:rPr lang="en-US" dirty="0"/>
                        <a:t>No</a:t>
                      </a:r>
                    </a:p>
                  </a:txBody>
                  <a:tcPr/>
                </a:tc>
                <a:extLst>
                  <a:ext uri="{0D108BD9-81ED-4DB2-BD59-A6C34878D82A}">
                    <a16:rowId xmlns:a16="http://schemas.microsoft.com/office/drawing/2014/main" val="2361418580"/>
                  </a:ext>
                </a:extLst>
              </a:tr>
              <a:tr h="370840">
                <a:tc>
                  <a:txBody>
                    <a:bodyPr/>
                    <a:lstStyle/>
                    <a:p>
                      <a:r>
                        <a:rPr lang="en-US" dirty="0"/>
                        <a:t>Private Limited Company</a:t>
                      </a:r>
                    </a:p>
                  </a:txBody>
                  <a:tcPr/>
                </a:tc>
                <a:tc>
                  <a:txBody>
                    <a:bodyPr/>
                    <a:lstStyle/>
                    <a:p>
                      <a:r>
                        <a:rPr lang="en-US" dirty="0"/>
                        <a:t>Shareholders up to their original investment</a:t>
                      </a:r>
                    </a:p>
                  </a:txBody>
                  <a:tcPr/>
                </a:tc>
                <a:tc>
                  <a:txBody>
                    <a:bodyPr/>
                    <a:lstStyle/>
                    <a:p>
                      <a:r>
                        <a:rPr lang="en-US" dirty="0"/>
                        <a:t>Shareholders – may be few or many but shares cannot be sold to the public</a:t>
                      </a:r>
                    </a:p>
                  </a:txBody>
                  <a:tcPr/>
                </a:tc>
                <a:tc>
                  <a:txBody>
                    <a:bodyPr/>
                    <a:lstStyle/>
                    <a:p>
                      <a:r>
                        <a:rPr lang="en-US" dirty="0"/>
                        <a:t>Yes</a:t>
                      </a:r>
                    </a:p>
                  </a:txBody>
                  <a:tcPr/>
                </a:tc>
                <a:extLst>
                  <a:ext uri="{0D108BD9-81ED-4DB2-BD59-A6C34878D82A}">
                    <a16:rowId xmlns:a16="http://schemas.microsoft.com/office/drawing/2014/main" val="779051646"/>
                  </a:ext>
                </a:extLst>
              </a:tr>
              <a:tr h="370840">
                <a:tc>
                  <a:txBody>
                    <a:bodyPr/>
                    <a:lstStyle/>
                    <a:p>
                      <a:r>
                        <a:rPr lang="en-US" dirty="0"/>
                        <a:t>Public Limited Company</a:t>
                      </a:r>
                    </a:p>
                  </a:txBody>
                  <a:tcPr/>
                </a:tc>
                <a:tc>
                  <a:txBody>
                    <a:bodyPr/>
                    <a:lstStyle/>
                    <a:p>
                      <a:r>
                        <a:rPr lang="en-US" dirty="0"/>
                        <a:t>Shareholders up to their original investment</a:t>
                      </a:r>
                    </a:p>
                  </a:txBody>
                  <a:tcPr/>
                </a:tc>
                <a:tc>
                  <a:txBody>
                    <a:bodyPr/>
                    <a:lstStyle/>
                    <a:p>
                      <a:r>
                        <a:rPr lang="en-US" dirty="0"/>
                        <a:t>Shareholders – many (may be millions!)</a:t>
                      </a:r>
                    </a:p>
                  </a:txBody>
                  <a:tcPr/>
                </a:tc>
                <a:tc>
                  <a:txBody>
                    <a:bodyPr/>
                    <a:lstStyle/>
                    <a:p>
                      <a:r>
                        <a:rPr lang="en-US" dirty="0"/>
                        <a:t>Yes</a:t>
                      </a:r>
                    </a:p>
                  </a:txBody>
                  <a:tcPr/>
                </a:tc>
                <a:extLst>
                  <a:ext uri="{0D108BD9-81ED-4DB2-BD59-A6C34878D82A}">
                    <a16:rowId xmlns:a16="http://schemas.microsoft.com/office/drawing/2014/main" val="2295270145"/>
                  </a:ext>
                </a:extLst>
              </a:tr>
            </a:tbl>
          </a:graphicData>
        </a:graphic>
      </p:graphicFrame>
    </p:spTree>
    <p:extLst>
      <p:ext uri="{BB962C8B-B14F-4D97-AF65-F5344CB8AC3E}">
        <p14:creationId xmlns:p14="http://schemas.microsoft.com/office/powerpoint/2010/main" val="225058434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{704634EB-AAF2-2445-A89E-E00150C98114}tf10001057</Template>
  <TotalTime>381</TotalTime>
  <Words>1363</Words>
  <Application>Microsoft Macintosh PowerPoint</Application>
  <PresentationFormat>Widescreen</PresentationFormat>
  <Paragraphs>137</Paragraphs>
  <Slides>17</Slides>
  <Notes>1</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Limited Companies</vt:lpstr>
      <vt:lpstr>PowerPoint Presentation</vt:lpstr>
      <vt:lpstr>Private Limited Companies</vt:lpstr>
      <vt:lpstr>PowerPoint Presentation</vt:lpstr>
      <vt:lpstr>Advantages and disadvantages of an Ltd.</vt:lpstr>
      <vt:lpstr>Public Limited Companies</vt:lpstr>
      <vt:lpstr>Advantages and disadvantages of a Plc.</vt:lpstr>
      <vt:lpstr>Control and ownership in a Plc</vt:lpstr>
      <vt:lpstr>Risk, ownership and limited liability – summary</vt:lpstr>
      <vt:lpstr>Key Terms</vt:lpstr>
      <vt:lpstr>Task</vt:lpstr>
      <vt:lpstr>PowerPoint Presentation</vt:lpstr>
      <vt:lpstr>Answer the following questions:</vt:lpstr>
      <vt:lpstr>How do stocks and shares work?</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COMPANIES</dc:title>
  <dc:creator>Melanie Wright</dc:creator>
  <cp:lastModifiedBy>Melanie Wright</cp:lastModifiedBy>
  <cp:revision>25</cp:revision>
  <cp:lastPrinted>2022-10-17T14:39:42Z</cp:lastPrinted>
  <dcterms:created xsi:type="dcterms:W3CDTF">2022-10-17T14:38:25Z</dcterms:created>
  <dcterms:modified xsi:type="dcterms:W3CDTF">2022-10-17T23:26:33Z</dcterms:modified>
</cp:coreProperties>
</file>