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0"/>
  </p:normalViewPr>
  <p:slideViewPr>
    <p:cSldViewPr snapToGrid="0">
      <p:cViewPr varScale="1">
        <p:scale>
          <a:sx n="57" d="100"/>
          <a:sy n="57" d="100"/>
        </p:scale>
        <p:origin x="200"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97106854-A65F-D544-9F00-1A2BC27CB7E1}" type="slidenum">
              <a:rPr lang="en-US" smtClean="0"/>
              <a:t>‹#›</a:t>
            </a:fld>
            <a:endParaRPr lang="en-US"/>
          </a:p>
        </p:txBody>
      </p:sp>
    </p:spTree>
    <p:extLst>
      <p:ext uri="{BB962C8B-B14F-4D97-AF65-F5344CB8AC3E}">
        <p14:creationId xmlns:p14="http://schemas.microsoft.com/office/powerpoint/2010/main" val="291487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8C0217-6436-FC47-8E0E-4156732DEF8D}"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10841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3876910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103505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1782388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8C0217-6436-FC47-8E0E-4156732DEF8D}"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903993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8C0217-6436-FC47-8E0E-4156732DEF8D}"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2285068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4025275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95867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394644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8C0217-6436-FC47-8E0E-4156732DEF8D}"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258343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8C0217-6436-FC47-8E0E-4156732DEF8D}"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131005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8C0217-6436-FC47-8E0E-4156732DEF8D}"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157969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8C0217-6436-FC47-8E0E-4156732DEF8D}" type="datetimeFigureOut">
              <a:rPr lang="en-US" smtClean="0"/>
              <a:t>2/12/23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401276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0217-6436-FC47-8E0E-4156732DEF8D}" type="datetimeFigureOut">
              <a:rPr lang="en-US" smtClean="0"/>
              <a:t>2/12/23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246603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8C0217-6436-FC47-8E0E-4156732DEF8D}"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390047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8C0217-6436-FC47-8E0E-4156732DEF8D}"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106854-A65F-D544-9F00-1A2BC27CB7E1}" type="slidenum">
              <a:rPr lang="en-US" smtClean="0"/>
              <a:t>‹#›</a:t>
            </a:fld>
            <a:endParaRPr lang="en-US"/>
          </a:p>
        </p:txBody>
      </p:sp>
    </p:spTree>
    <p:extLst>
      <p:ext uri="{BB962C8B-B14F-4D97-AF65-F5344CB8AC3E}">
        <p14:creationId xmlns:p14="http://schemas.microsoft.com/office/powerpoint/2010/main" val="420287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8C0217-6436-FC47-8E0E-4156732DEF8D}" type="datetimeFigureOut">
              <a:rPr lang="en-US" smtClean="0"/>
              <a:t>2/12/23</a:t>
            </a:fld>
            <a:endParaRPr lang="en-US"/>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7106854-A65F-D544-9F00-1A2BC27CB7E1}" type="slidenum">
              <a:rPr lang="en-US" smtClean="0"/>
              <a:t>‹#›</a:t>
            </a:fld>
            <a:endParaRPr lang="en-US"/>
          </a:p>
        </p:txBody>
      </p:sp>
    </p:spTree>
    <p:extLst>
      <p:ext uri="{BB962C8B-B14F-4D97-AF65-F5344CB8AC3E}">
        <p14:creationId xmlns:p14="http://schemas.microsoft.com/office/powerpoint/2010/main" val="31864349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80E9-92BC-9766-3E7E-0C92D17B560E}"/>
              </a:ext>
            </a:extLst>
          </p:cNvPr>
          <p:cNvSpPr>
            <a:spLocks noGrp="1"/>
          </p:cNvSpPr>
          <p:nvPr>
            <p:ph type="ctrTitle"/>
          </p:nvPr>
        </p:nvSpPr>
        <p:spPr/>
        <p:txBody>
          <a:bodyPr/>
          <a:lstStyle/>
          <a:p>
            <a:r>
              <a:rPr lang="en-US" b="1" dirty="0"/>
              <a:t>Leadership Styles</a:t>
            </a:r>
          </a:p>
        </p:txBody>
      </p:sp>
    </p:spTree>
    <p:extLst>
      <p:ext uri="{BB962C8B-B14F-4D97-AF65-F5344CB8AC3E}">
        <p14:creationId xmlns:p14="http://schemas.microsoft.com/office/powerpoint/2010/main" val="91303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88B514-727F-16AE-79C2-FC69ECDA4887}"/>
              </a:ext>
            </a:extLst>
          </p:cNvPr>
          <p:cNvSpPr txBox="1"/>
          <p:nvPr/>
        </p:nvSpPr>
        <p:spPr>
          <a:xfrm>
            <a:off x="1914292" y="2364059"/>
            <a:ext cx="8363415" cy="1754326"/>
          </a:xfrm>
          <a:prstGeom prst="rect">
            <a:avLst/>
          </a:prstGeom>
          <a:noFill/>
          <a:ln>
            <a:solidFill>
              <a:schemeClr val="accent1"/>
            </a:solidFill>
          </a:ln>
        </p:spPr>
        <p:txBody>
          <a:bodyPr wrap="square" rtlCol="0">
            <a:spAutoFit/>
          </a:bodyPr>
          <a:lstStyle/>
          <a:p>
            <a:r>
              <a:rPr lang="en-US" dirty="0"/>
              <a:t>What does it mean to be a good leader?</a:t>
            </a:r>
          </a:p>
          <a:p>
            <a:endParaRPr lang="en-US" dirty="0"/>
          </a:p>
          <a:p>
            <a:r>
              <a:rPr lang="en-US" dirty="0"/>
              <a:t>On the mini white boards, write down all the characteristics you think you need to be a good leader.</a:t>
            </a:r>
          </a:p>
          <a:p>
            <a:endParaRPr lang="en-US" dirty="0"/>
          </a:p>
          <a:p>
            <a:r>
              <a:rPr lang="en-US" dirty="0"/>
              <a:t>What is the most important characteristic?</a:t>
            </a:r>
          </a:p>
        </p:txBody>
      </p:sp>
    </p:spTree>
    <p:extLst>
      <p:ext uri="{BB962C8B-B14F-4D97-AF65-F5344CB8AC3E}">
        <p14:creationId xmlns:p14="http://schemas.microsoft.com/office/powerpoint/2010/main" val="72905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654181-EA8F-DBB6-706D-E8FF1360AAFB}"/>
              </a:ext>
            </a:extLst>
          </p:cNvPr>
          <p:cNvSpPr txBox="1"/>
          <p:nvPr/>
        </p:nvSpPr>
        <p:spPr>
          <a:xfrm>
            <a:off x="2148468" y="1720840"/>
            <a:ext cx="7895064" cy="3416320"/>
          </a:xfrm>
          <a:prstGeom prst="rect">
            <a:avLst/>
          </a:prstGeom>
          <a:noFill/>
          <a:ln>
            <a:solidFill>
              <a:schemeClr val="accent1"/>
            </a:solidFill>
          </a:ln>
        </p:spPr>
        <p:txBody>
          <a:bodyPr wrap="square" rtlCol="0">
            <a:spAutoFit/>
          </a:bodyPr>
          <a:lstStyle/>
          <a:p>
            <a:r>
              <a:rPr lang="en-US" dirty="0"/>
              <a:t>An effective leader is essential for a successful business. They are someone who can inspire others and get the best out of the workforce. They get everyone to work towards a common goal.</a:t>
            </a:r>
          </a:p>
          <a:p>
            <a:endParaRPr lang="en-US" dirty="0"/>
          </a:p>
          <a:p>
            <a:r>
              <a:rPr lang="en-US" dirty="0"/>
              <a:t>Leadership styles are the different approaches to dealing with people when in a position of authority.</a:t>
            </a:r>
          </a:p>
          <a:p>
            <a:endParaRPr lang="en-US" dirty="0"/>
          </a:p>
          <a:p>
            <a:r>
              <a:rPr lang="en-US" dirty="0"/>
              <a:t>There are three main leadership styles you need to learn:</a:t>
            </a:r>
          </a:p>
          <a:p>
            <a:endParaRPr lang="en-US" dirty="0"/>
          </a:p>
          <a:p>
            <a:pPr marL="285750" indent="-285750">
              <a:buFont typeface="Arial" panose="020B0604020202020204" pitchFamily="34" charset="0"/>
              <a:buChar char="•"/>
            </a:pPr>
            <a:r>
              <a:rPr lang="en-US" dirty="0"/>
              <a:t>Autocratic</a:t>
            </a:r>
          </a:p>
          <a:p>
            <a:pPr marL="285750" indent="-285750">
              <a:buFont typeface="Arial" panose="020B0604020202020204" pitchFamily="34" charset="0"/>
              <a:buChar char="•"/>
            </a:pPr>
            <a:r>
              <a:rPr lang="en-US" dirty="0"/>
              <a:t>Democratic</a:t>
            </a:r>
          </a:p>
          <a:p>
            <a:pPr marL="285750" indent="-285750">
              <a:buFont typeface="Arial" panose="020B0604020202020204" pitchFamily="34" charset="0"/>
              <a:buChar char="•"/>
            </a:pPr>
            <a:r>
              <a:rPr lang="en-US" dirty="0"/>
              <a:t>Laissez-faire</a:t>
            </a:r>
          </a:p>
        </p:txBody>
      </p:sp>
    </p:spTree>
    <p:extLst>
      <p:ext uri="{BB962C8B-B14F-4D97-AF65-F5344CB8AC3E}">
        <p14:creationId xmlns:p14="http://schemas.microsoft.com/office/powerpoint/2010/main" val="212692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2F25159-47A9-44F7-B312-6E26A06E3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7DFBE8CE-F048-4375-81F2-39C22C968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3B552D9-BE6A-4858-B352-6E2EF9F00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194BFD0D-DC53-4A48-88D5-3846F85D2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E52FC2CF-5CFE-40D3-9DC7-6D6A35C0F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52E8880-2AF6-4F43-841B-53A06EF71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F4C0C724-AECC-440E-BD64-DC784701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8F935FF3-0509-47A8-ACC5-5AF1D7D4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1C58A8F7-9168-43B9-B34F-CEDE9D090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D1CC479C-BBB9-4C73-BCC7-5B28F7A7D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60645D5A-C4C0-4DA7-AF04-069F6B5A56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ED373F68-6A63-4656-B096-BD0B40761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3E239521-4E27-466E-9087-5C3D9CD1C9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5" name="Rectangle 24">
              <a:extLst>
                <a:ext uri="{FF2B5EF4-FFF2-40B4-BE49-F238E27FC236}">
                  <a16:creationId xmlns:a16="http://schemas.microsoft.com/office/drawing/2014/main" id="{F0939603-6562-4246-A9A6-CE0657B91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25">
              <a:extLst>
                <a:ext uri="{FF2B5EF4-FFF2-40B4-BE49-F238E27FC236}">
                  <a16:creationId xmlns:a16="http://schemas.microsoft.com/office/drawing/2014/main" id="{4088B391-2267-4070-940E-1DFC16029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Oval 26">
              <a:extLst>
                <a:ext uri="{FF2B5EF4-FFF2-40B4-BE49-F238E27FC236}">
                  <a16:creationId xmlns:a16="http://schemas.microsoft.com/office/drawing/2014/main" id="{C843D276-7F19-4B7B-A3C9-E92CF9825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Oval 27">
              <a:extLst>
                <a:ext uri="{FF2B5EF4-FFF2-40B4-BE49-F238E27FC236}">
                  <a16:creationId xmlns:a16="http://schemas.microsoft.com/office/drawing/2014/main" id="{F8BF858F-F5FD-4A7D-A74C-4DB4D07E1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Oval 28">
              <a:extLst>
                <a:ext uri="{FF2B5EF4-FFF2-40B4-BE49-F238E27FC236}">
                  <a16:creationId xmlns:a16="http://schemas.microsoft.com/office/drawing/2014/main" id="{1F6D2125-7D86-4D93-A5CB-0BCFE524B8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Oval 29">
              <a:extLst>
                <a:ext uri="{FF2B5EF4-FFF2-40B4-BE49-F238E27FC236}">
                  <a16:creationId xmlns:a16="http://schemas.microsoft.com/office/drawing/2014/main" id="{12A20C10-8367-4EE7-84F1-DA8FC3201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7D2F7B40-09B0-4DD4-B504-7BE155EED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Freeform 5">
              <a:extLst>
                <a:ext uri="{FF2B5EF4-FFF2-40B4-BE49-F238E27FC236}">
                  <a16:creationId xmlns:a16="http://schemas.microsoft.com/office/drawing/2014/main" id="{0FFDC92C-6387-4BF1-9976-A0B078CE8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3" name="Freeform 5">
              <a:extLst>
                <a:ext uri="{FF2B5EF4-FFF2-40B4-BE49-F238E27FC236}">
                  <a16:creationId xmlns:a16="http://schemas.microsoft.com/office/drawing/2014/main" id="{2D368DE5-EE93-47F4-A759-0D6F94E1F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4" name="Rectangle 33">
              <a:extLst>
                <a:ext uri="{FF2B5EF4-FFF2-40B4-BE49-F238E27FC236}">
                  <a16:creationId xmlns:a16="http://schemas.microsoft.com/office/drawing/2014/main" id="{C6AD4D91-560B-4DF8-B52B-A6BF83A6E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5">
              <a:extLst>
                <a:ext uri="{FF2B5EF4-FFF2-40B4-BE49-F238E27FC236}">
                  <a16:creationId xmlns:a16="http://schemas.microsoft.com/office/drawing/2014/main" id="{F12BC828-FAAE-455F-91DC-7ADCAC9DA8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extBox 1">
            <a:extLst>
              <a:ext uri="{FF2B5EF4-FFF2-40B4-BE49-F238E27FC236}">
                <a16:creationId xmlns:a16="http://schemas.microsoft.com/office/drawing/2014/main" id="{5559DE05-374B-782A-A06C-C1E04278A9E8}"/>
              </a:ext>
            </a:extLst>
          </p:cNvPr>
          <p:cNvSpPr txBox="1"/>
          <p:nvPr/>
        </p:nvSpPr>
        <p:spPr>
          <a:xfrm>
            <a:off x="1154955" y="973668"/>
            <a:ext cx="3133726" cy="102023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300" b="0" i="0" kern="1200" dirty="0">
                <a:solidFill>
                  <a:schemeClr val="bg2"/>
                </a:solidFill>
                <a:latin typeface="+mj-lt"/>
                <a:ea typeface="+mj-ea"/>
                <a:cs typeface="+mj-cs"/>
              </a:rPr>
              <a:t>Autocratic Leadership</a:t>
            </a:r>
          </a:p>
        </p:txBody>
      </p:sp>
      <p:sp>
        <p:nvSpPr>
          <p:cNvPr id="3" name="TextBox 2">
            <a:extLst>
              <a:ext uri="{FF2B5EF4-FFF2-40B4-BE49-F238E27FC236}">
                <a16:creationId xmlns:a16="http://schemas.microsoft.com/office/drawing/2014/main" id="{001CDAB6-8B10-F565-0BF8-E1BA95F34CB3}"/>
              </a:ext>
            </a:extLst>
          </p:cNvPr>
          <p:cNvSpPr txBox="1"/>
          <p:nvPr/>
        </p:nvSpPr>
        <p:spPr>
          <a:xfrm>
            <a:off x="1154955" y="2120900"/>
            <a:ext cx="3133726" cy="389890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pPr>
            <a:r>
              <a:rPr lang="en-US" sz="1500" dirty="0">
                <a:solidFill>
                  <a:schemeClr val="bg1"/>
                </a:solidFill>
              </a:rPr>
              <a:t>Autocratic leadership is where the manager expects to be charge of the business and to have their orders followed. The keep themselves separate from the rest of the employees. The make virtually all the decisions and keep information to themselves. They tell employees only what they need to know. Communication in the business is mainly one way, that is, downward or top-down, and the workers have little or no opportunity to comment on anything.</a:t>
            </a:r>
          </a:p>
        </p:txBody>
      </p:sp>
      <p:pic>
        <p:nvPicPr>
          <p:cNvPr id="5" name="Picture 4" descr="Diagram&#10;&#10;Description automatically generated">
            <a:extLst>
              <a:ext uri="{FF2B5EF4-FFF2-40B4-BE49-F238E27FC236}">
                <a16:creationId xmlns:a16="http://schemas.microsoft.com/office/drawing/2014/main" id="{EA7119C8-DACE-A7B1-A4AA-DB5A8354FDFE}"/>
              </a:ext>
            </a:extLst>
          </p:cNvPr>
          <p:cNvPicPr>
            <a:picLocks noChangeAspect="1"/>
          </p:cNvPicPr>
          <p:nvPr/>
        </p:nvPicPr>
        <p:blipFill>
          <a:blip r:embed="rId3"/>
          <a:stretch>
            <a:fillRect/>
          </a:stretch>
        </p:blipFill>
        <p:spPr>
          <a:xfrm>
            <a:off x="6152349" y="803751"/>
            <a:ext cx="4476049" cy="5250498"/>
          </a:xfrm>
          <a:prstGeom prst="rect">
            <a:avLst/>
          </a:prstGeom>
        </p:spPr>
      </p:pic>
      <p:sp>
        <p:nvSpPr>
          <p:cNvPr id="37" name="Rectangle 36">
            <a:extLst>
              <a:ext uri="{FF2B5EF4-FFF2-40B4-BE49-F238E27FC236}">
                <a16:creationId xmlns:a16="http://schemas.microsoft.com/office/drawing/2014/main" id="{BFD3DF8A-480D-4BB4-B603-B70596CFD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3120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2F25159-47A9-44F7-B312-6E26A06E3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7DFBE8CE-F048-4375-81F2-39C22C968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3B552D9-BE6A-4858-B352-6E2EF9F00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194BFD0D-DC53-4A48-88D5-3846F85D2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E52FC2CF-5CFE-40D3-9DC7-6D6A35C0F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52E8880-2AF6-4F43-841B-53A06EF71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F4C0C724-AECC-440E-BD64-DC784701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8F935FF3-0509-47A8-ACC5-5AF1D7D4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1C58A8F7-9168-43B9-B34F-CEDE9D090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D1CC479C-BBB9-4C73-BCC7-5B28F7A7D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60645D5A-C4C0-4DA7-AF04-069F6B5A56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ED373F68-6A63-4656-B096-BD0B40761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3E239521-4E27-466E-9087-5C3D9CD1C9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5" name="Rectangle 24">
              <a:extLst>
                <a:ext uri="{FF2B5EF4-FFF2-40B4-BE49-F238E27FC236}">
                  <a16:creationId xmlns:a16="http://schemas.microsoft.com/office/drawing/2014/main" id="{F0939603-6562-4246-A9A6-CE0657B91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25">
              <a:extLst>
                <a:ext uri="{FF2B5EF4-FFF2-40B4-BE49-F238E27FC236}">
                  <a16:creationId xmlns:a16="http://schemas.microsoft.com/office/drawing/2014/main" id="{4088B391-2267-4070-940E-1DFC16029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Oval 26">
              <a:extLst>
                <a:ext uri="{FF2B5EF4-FFF2-40B4-BE49-F238E27FC236}">
                  <a16:creationId xmlns:a16="http://schemas.microsoft.com/office/drawing/2014/main" id="{C843D276-7F19-4B7B-A3C9-E92CF9825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Oval 27">
              <a:extLst>
                <a:ext uri="{FF2B5EF4-FFF2-40B4-BE49-F238E27FC236}">
                  <a16:creationId xmlns:a16="http://schemas.microsoft.com/office/drawing/2014/main" id="{F8BF858F-F5FD-4A7D-A74C-4DB4D07E1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Oval 28">
              <a:extLst>
                <a:ext uri="{FF2B5EF4-FFF2-40B4-BE49-F238E27FC236}">
                  <a16:creationId xmlns:a16="http://schemas.microsoft.com/office/drawing/2014/main" id="{1F6D2125-7D86-4D93-A5CB-0BCFE524B8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Oval 29">
              <a:extLst>
                <a:ext uri="{FF2B5EF4-FFF2-40B4-BE49-F238E27FC236}">
                  <a16:creationId xmlns:a16="http://schemas.microsoft.com/office/drawing/2014/main" id="{12A20C10-8367-4EE7-84F1-DA8FC3201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7D2F7B40-09B0-4DD4-B504-7BE155EED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Freeform 5">
              <a:extLst>
                <a:ext uri="{FF2B5EF4-FFF2-40B4-BE49-F238E27FC236}">
                  <a16:creationId xmlns:a16="http://schemas.microsoft.com/office/drawing/2014/main" id="{0FFDC92C-6387-4BF1-9976-A0B078CE8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3" name="Freeform 5">
              <a:extLst>
                <a:ext uri="{FF2B5EF4-FFF2-40B4-BE49-F238E27FC236}">
                  <a16:creationId xmlns:a16="http://schemas.microsoft.com/office/drawing/2014/main" id="{2D368DE5-EE93-47F4-A759-0D6F94E1F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4" name="Rectangle 33">
              <a:extLst>
                <a:ext uri="{FF2B5EF4-FFF2-40B4-BE49-F238E27FC236}">
                  <a16:creationId xmlns:a16="http://schemas.microsoft.com/office/drawing/2014/main" id="{C6AD4D91-560B-4DF8-B52B-A6BF83A6E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5">
              <a:extLst>
                <a:ext uri="{FF2B5EF4-FFF2-40B4-BE49-F238E27FC236}">
                  <a16:creationId xmlns:a16="http://schemas.microsoft.com/office/drawing/2014/main" id="{F12BC828-FAAE-455F-91DC-7ADCAC9DA8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extBox 1">
            <a:extLst>
              <a:ext uri="{FF2B5EF4-FFF2-40B4-BE49-F238E27FC236}">
                <a16:creationId xmlns:a16="http://schemas.microsoft.com/office/drawing/2014/main" id="{8CAA27AC-988C-2002-BC7F-5BC7F6757887}"/>
              </a:ext>
            </a:extLst>
          </p:cNvPr>
          <p:cNvSpPr txBox="1"/>
          <p:nvPr/>
        </p:nvSpPr>
        <p:spPr>
          <a:xfrm>
            <a:off x="1154955" y="973668"/>
            <a:ext cx="3133726" cy="102023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300" b="0" i="0" kern="1200" dirty="0">
                <a:solidFill>
                  <a:schemeClr val="bg2"/>
                </a:solidFill>
                <a:latin typeface="+mj-lt"/>
                <a:ea typeface="+mj-ea"/>
                <a:cs typeface="+mj-cs"/>
              </a:rPr>
              <a:t>Democratic Leadership</a:t>
            </a:r>
          </a:p>
        </p:txBody>
      </p:sp>
      <p:sp>
        <p:nvSpPr>
          <p:cNvPr id="3" name="TextBox 2">
            <a:extLst>
              <a:ext uri="{FF2B5EF4-FFF2-40B4-BE49-F238E27FC236}">
                <a16:creationId xmlns:a16="http://schemas.microsoft.com/office/drawing/2014/main" id="{6DB4B7F1-C53F-55D4-99C8-D1F9A6C65F8E}"/>
              </a:ext>
            </a:extLst>
          </p:cNvPr>
          <p:cNvSpPr txBox="1"/>
          <p:nvPr/>
        </p:nvSpPr>
        <p:spPr>
          <a:xfrm>
            <a:off x="1154955" y="2120900"/>
            <a:ext cx="3133726" cy="3898900"/>
          </a:xfrm>
          <a:prstGeom prst="rect">
            <a:avLst/>
          </a:prstGeom>
        </p:spPr>
        <p:txBody>
          <a:bodyPr vert="horz" lIns="91440" tIns="45720" rIns="91440" bIns="45720" rtlCol="0">
            <a:normAutofit/>
          </a:bodyPr>
          <a:lstStyle/>
          <a:p>
            <a:pPr>
              <a:spcBef>
                <a:spcPts val="1000"/>
              </a:spcBef>
              <a:buClr>
                <a:schemeClr val="accent1"/>
              </a:buClr>
              <a:buSzPct val="80000"/>
            </a:pPr>
            <a:r>
              <a:rPr lang="en-US" dirty="0">
                <a:solidFill>
                  <a:schemeClr val="bg1"/>
                </a:solidFill>
              </a:rPr>
              <a:t>Democratic leadership will get other employees involved in the decision making process. Information about future plans will be openly discussed before the final decision will be made, often by the leader. Communication will be both downward or top-down and upward or bottom-up.</a:t>
            </a:r>
          </a:p>
        </p:txBody>
      </p:sp>
      <p:pic>
        <p:nvPicPr>
          <p:cNvPr id="5" name="Picture 4" descr="Diagram&#10;&#10;Description automatically generated">
            <a:extLst>
              <a:ext uri="{FF2B5EF4-FFF2-40B4-BE49-F238E27FC236}">
                <a16:creationId xmlns:a16="http://schemas.microsoft.com/office/drawing/2014/main" id="{15F8969C-36AE-0BB8-2C48-FEC8C2AA7B72}"/>
              </a:ext>
            </a:extLst>
          </p:cNvPr>
          <p:cNvPicPr>
            <a:picLocks noChangeAspect="1"/>
          </p:cNvPicPr>
          <p:nvPr/>
        </p:nvPicPr>
        <p:blipFill>
          <a:blip r:embed="rId3"/>
          <a:stretch>
            <a:fillRect/>
          </a:stretch>
        </p:blipFill>
        <p:spPr>
          <a:xfrm>
            <a:off x="6526447" y="803751"/>
            <a:ext cx="3727853" cy="5250498"/>
          </a:xfrm>
          <a:prstGeom prst="rect">
            <a:avLst/>
          </a:prstGeom>
        </p:spPr>
      </p:pic>
      <p:sp>
        <p:nvSpPr>
          <p:cNvPr id="37" name="Rectangle 36">
            <a:extLst>
              <a:ext uri="{FF2B5EF4-FFF2-40B4-BE49-F238E27FC236}">
                <a16:creationId xmlns:a16="http://schemas.microsoft.com/office/drawing/2014/main" id="{BFD3DF8A-480D-4BB4-B603-B70596CFD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4533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2F25159-47A9-44F7-B312-6E26A06E3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7DFBE8CE-F048-4375-81F2-39C22C968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3B552D9-BE6A-4858-B352-6E2EF9F00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194BFD0D-DC53-4A48-88D5-3846F85D2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E52FC2CF-5CFE-40D3-9DC7-6D6A35C0F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52E8880-2AF6-4F43-841B-53A06EF71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F4C0C724-AECC-440E-BD64-DC784701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8F935FF3-0509-47A8-ACC5-5AF1D7D4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1C58A8F7-9168-43B9-B34F-CEDE9D090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D1CC479C-BBB9-4C73-BCC7-5B28F7A7D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60645D5A-C4C0-4DA7-AF04-069F6B5A56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ED373F68-6A63-4656-B096-BD0B40761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3E239521-4E27-466E-9087-5C3D9CD1C9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5" name="Rectangle 24">
              <a:extLst>
                <a:ext uri="{FF2B5EF4-FFF2-40B4-BE49-F238E27FC236}">
                  <a16:creationId xmlns:a16="http://schemas.microsoft.com/office/drawing/2014/main" id="{F0939603-6562-4246-A9A6-CE0657B91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25">
              <a:extLst>
                <a:ext uri="{FF2B5EF4-FFF2-40B4-BE49-F238E27FC236}">
                  <a16:creationId xmlns:a16="http://schemas.microsoft.com/office/drawing/2014/main" id="{4088B391-2267-4070-940E-1DFC16029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Oval 26">
              <a:extLst>
                <a:ext uri="{FF2B5EF4-FFF2-40B4-BE49-F238E27FC236}">
                  <a16:creationId xmlns:a16="http://schemas.microsoft.com/office/drawing/2014/main" id="{C843D276-7F19-4B7B-A3C9-E92CF9825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Oval 27">
              <a:extLst>
                <a:ext uri="{FF2B5EF4-FFF2-40B4-BE49-F238E27FC236}">
                  <a16:creationId xmlns:a16="http://schemas.microsoft.com/office/drawing/2014/main" id="{F8BF858F-F5FD-4A7D-A74C-4DB4D07E1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Oval 28">
              <a:extLst>
                <a:ext uri="{FF2B5EF4-FFF2-40B4-BE49-F238E27FC236}">
                  <a16:creationId xmlns:a16="http://schemas.microsoft.com/office/drawing/2014/main" id="{1F6D2125-7D86-4D93-A5CB-0BCFE524B8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Oval 29">
              <a:extLst>
                <a:ext uri="{FF2B5EF4-FFF2-40B4-BE49-F238E27FC236}">
                  <a16:creationId xmlns:a16="http://schemas.microsoft.com/office/drawing/2014/main" id="{12A20C10-8367-4EE7-84F1-DA8FC3201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7D2F7B40-09B0-4DD4-B504-7BE155EED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Freeform 5">
              <a:extLst>
                <a:ext uri="{FF2B5EF4-FFF2-40B4-BE49-F238E27FC236}">
                  <a16:creationId xmlns:a16="http://schemas.microsoft.com/office/drawing/2014/main" id="{0FFDC92C-6387-4BF1-9976-A0B078CE8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3" name="Freeform 5">
              <a:extLst>
                <a:ext uri="{FF2B5EF4-FFF2-40B4-BE49-F238E27FC236}">
                  <a16:creationId xmlns:a16="http://schemas.microsoft.com/office/drawing/2014/main" id="{2D368DE5-EE93-47F4-A759-0D6F94E1F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4" name="Rectangle 33">
              <a:extLst>
                <a:ext uri="{FF2B5EF4-FFF2-40B4-BE49-F238E27FC236}">
                  <a16:creationId xmlns:a16="http://schemas.microsoft.com/office/drawing/2014/main" id="{C6AD4D91-560B-4DF8-B52B-A6BF83A6E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5">
              <a:extLst>
                <a:ext uri="{FF2B5EF4-FFF2-40B4-BE49-F238E27FC236}">
                  <a16:creationId xmlns:a16="http://schemas.microsoft.com/office/drawing/2014/main" id="{F12BC828-FAAE-455F-91DC-7ADCAC9DA8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extBox 1">
            <a:extLst>
              <a:ext uri="{FF2B5EF4-FFF2-40B4-BE49-F238E27FC236}">
                <a16:creationId xmlns:a16="http://schemas.microsoft.com/office/drawing/2014/main" id="{2A4A6015-DBA2-7000-3159-61347FEA5553}"/>
              </a:ext>
            </a:extLst>
          </p:cNvPr>
          <p:cNvSpPr txBox="1"/>
          <p:nvPr/>
        </p:nvSpPr>
        <p:spPr>
          <a:xfrm>
            <a:off x="1154955" y="973668"/>
            <a:ext cx="3133726" cy="102023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300" b="0" i="0" kern="1200" dirty="0">
                <a:solidFill>
                  <a:schemeClr val="bg2"/>
                </a:solidFill>
                <a:latin typeface="+mj-lt"/>
                <a:ea typeface="+mj-ea"/>
                <a:cs typeface="+mj-cs"/>
              </a:rPr>
              <a:t>Laissez-faire Leadership</a:t>
            </a:r>
          </a:p>
        </p:txBody>
      </p:sp>
      <p:sp>
        <p:nvSpPr>
          <p:cNvPr id="3" name="TextBox 2">
            <a:extLst>
              <a:ext uri="{FF2B5EF4-FFF2-40B4-BE49-F238E27FC236}">
                <a16:creationId xmlns:a16="http://schemas.microsoft.com/office/drawing/2014/main" id="{82F6D59A-4C12-AC9E-B585-E58D2427FBD5}"/>
              </a:ext>
            </a:extLst>
          </p:cNvPr>
          <p:cNvSpPr txBox="1"/>
          <p:nvPr/>
        </p:nvSpPr>
        <p:spPr>
          <a:xfrm>
            <a:off x="1154955" y="2120900"/>
            <a:ext cx="3133726" cy="389890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pPr>
            <a:r>
              <a:rPr lang="en-US" dirty="0">
                <a:solidFill>
                  <a:schemeClr val="bg1"/>
                </a:solidFill>
              </a:rPr>
              <a:t>Laissez-faire is French for ‘leave to do’. Laissez-faire leadership tends to make the broad objectives of the business known to employees, but then they are left to make their own decisions and organize their own work. Communication can be difficult in this type of organization as clear direction will not be given. The leader has only a very limited role to play.</a:t>
            </a:r>
          </a:p>
        </p:txBody>
      </p:sp>
      <p:pic>
        <p:nvPicPr>
          <p:cNvPr id="5" name="Picture 4" descr="Diagram&#10;&#10;Description automatically generated">
            <a:extLst>
              <a:ext uri="{FF2B5EF4-FFF2-40B4-BE49-F238E27FC236}">
                <a16:creationId xmlns:a16="http://schemas.microsoft.com/office/drawing/2014/main" id="{9DD0C5A1-F887-9EF8-87D4-B657E4250BFB}"/>
              </a:ext>
            </a:extLst>
          </p:cNvPr>
          <p:cNvPicPr>
            <a:picLocks noChangeAspect="1"/>
          </p:cNvPicPr>
          <p:nvPr/>
        </p:nvPicPr>
        <p:blipFill>
          <a:blip r:embed="rId3"/>
          <a:stretch>
            <a:fillRect/>
          </a:stretch>
        </p:blipFill>
        <p:spPr>
          <a:xfrm>
            <a:off x="6283611" y="803751"/>
            <a:ext cx="4213524" cy="5250498"/>
          </a:xfrm>
          <a:prstGeom prst="rect">
            <a:avLst/>
          </a:prstGeom>
        </p:spPr>
      </p:pic>
      <p:sp>
        <p:nvSpPr>
          <p:cNvPr id="37" name="Rectangle 36">
            <a:extLst>
              <a:ext uri="{FF2B5EF4-FFF2-40B4-BE49-F238E27FC236}">
                <a16:creationId xmlns:a16="http://schemas.microsoft.com/office/drawing/2014/main" id="{BFD3DF8A-480D-4BB4-B603-B70596CFD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72962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11F191-77B4-1FBB-87BB-A7FF5308AF8C}"/>
              </a:ext>
            </a:extLst>
          </p:cNvPr>
          <p:cNvSpPr txBox="1"/>
          <p:nvPr/>
        </p:nvSpPr>
        <p:spPr>
          <a:xfrm>
            <a:off x="1025912" y="1531946"/>
            <a:ext cx="8898673" cy="1477328"/>
          </a:xfrm>
          <a:prstGeom prst="rect">
            <a:avLst/>
          </a:prstGeom>
          <a:noFill/>
          <a:ln>
            <a:solidFill>
              <a:schemeClr val="accent1"/>
            </a:solidFill>
          </a:ln>
        </p:spPr>
        <p:txBody>
          <a:bodyPr wrap="square" rtlCol="0">
            <a:spAutoFit/>
          </a:bodyPr>
          <a:lstStyle/>
          <a:p>
            <a:r>
              <a:rPr lang="en-US" dirty="0"/>
              <a:t>The style of leadership used by a manager can vary depending on the employees being dealt with at the time and the problem to be solved. Managers may not be autocratic leaders all of the time – it may be appropriate for them to be democratic over some issues, whereas other issues will need a decision imposing on the workforce.</a:t>
            </a:r>
          </a:p>
        </p:txBody>
      </p:sp>
      <p:sp>
        <p:nvSpPr>
          <p:cNvPr id="3" name="TextBox 2">
            <a:extLst>
              <a:ext uri="{FF2B5EF4-FFF2-40B4-BE49-F238E27FC236}">
                <a16:creationId xmlns:a16="http://schemas.microsoft.com/office/drawing/2014/main" id="{2F4E06B9-37EF-CCFB-FB53-51701DB22181}"/>
              </a:ext>
            </a:extLst>
          </p:cNvPr>
          <p:cNvSpPr txBox="1"/>
          <p:nvPr/>
        </p:nvSpPr>
        <p:spPr>
          <a:xfrm>
            <a:off x="1025912" y="3848726"/>
            <a:ext cx="8898673" cy="1538883"/>
          </a:xfrm>
          <a:prstGeom prst="rect">
            <a:avLst/>
          </a:prstGeom>
          <a:noFill/>
          <a:ln>
            <a:solidFill>
              <a:schemeClr val="accent1"/>
            </a:solidFill>
          </a:ln>
        </p:spPr>
        <p:txBody>
          <a:bodyPr wrap="square" rtlCol="0">
            <a:spAutoFit/>
          </a:bodyPr>
          <a:lstStyle/>
          <a:p>
            <a:r>
              <a:rPr lang="en-US" sz="4000" b="1" dirty="0"/>
              <a:t>Task:</a:t>
            </a:r>
          </a:p>
          <a:p>
            <a:endParaRPr lang="en-US" dirty="0"/>
          </a:p>
          <a:p>
            <a:r>
              <a:rPr lang="en-US" dirty="0"/>
              <a:t>Write a definition of each of the leadership styles and explain a situation in which in may be appropriate to use each type of leadership style.</a:t>
            </a:r>
          </a:p>
        </p:txBody>
      </p:sp>
    </p:spTree>
    <p:extLst>
      <p:ext uri="{BB962C8B-B14F-4D97-AF65-F5344CB8AC3E}">
        <p14:creationId xmlns:p14="http://schemas.microsoft.com/office/powerpoint/2010/main" val="3169848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{C80A1FCB-E055-B147-B69A-F660D8A4CFC4}tf10001076</Template>
  <TotalTime>25</TotalTime>
  <Words>401</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Leadership Styles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Styles</dc:title>
  <dc:creator>Melanie Wright</dc:creator>
  <cp:lastModifiedBy>Melanie Wright</cp:lastModifiedBy>
  <cp:revision>8</cp:revision>
  <dcterms:created xsi:type="dcterms:W3CDTF">2023-02-12T21:09:27Z</dcterms:created>
  <dcterms:modified xsi:type="dcterms:W3CDTF">2023-02-12T21:35:20Z</dcterms:modified>
</cp:coreProperties>
</file>