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131488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18D10EF-5C3D-614B-94B3-03E71D2907B1}"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121020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1983115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105041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036137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8D10EF-5C3D-614B-94B3-03E71D2907B1}"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583323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8D10EF-5C3D-614B-94B3-03E71D2907B1}" type="datetimeFigureOut">
              <a:rPr lang="en-US" smtClean="0"/>
              <a:t>2/12/23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460044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4143940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25839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69654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18D10EF-5C3D-614B-94B3-03E71D2907B1}"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211921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18D10EF-5C3D-614B-94B3-03E71D2907B1}"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282605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18D10EF-5C3D-614B-94B3-03E71D2907B1}"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257496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18D10EF-5C3D-614B-94B3-03E71D2907B1}" type="datetimeFigureOut">
              <a:rPr lang="en-US" smtClean="0"/>
              <a:t>2/12/23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239937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D10EF-5C3D-614B-94B3-03E71D2907B1}" type="datetimeFigureOut">
              <a:rPr lang="en-US" smtClean="0"/>
              <a:t>2/12/23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282493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18D10EF-5C3D-614B-94B3-03E71D2907B1}"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144885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18D10EF-5C3D-614B-94B3-03E71D2907B1}"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D24EBB2-3BCE-9548-8400-7A63137B79FB}" type="slidenum">
              <a:rPr lang="en-US" smtClean="0"/>
              <a:t>‹#›</a:t>
            </a:fld>
            <a:endParaRPr lang="en-US"/>
          </a:p>
        </p:txBody>
      </p:sp>
    </p:spTree>
    <p:extLst>
      <p:ext uri="{BB962C8B-B14F-4D97-AF65-F5344CB8AC3E}">
        <p14:creationId xmlns:p14="http://schemas.microsoft.com/office/powerpoint/2010/main" val="385136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18D10EF-5C3D-614B-94B3-03E71D2907B1}" type="datetimeFigureOut">
              <a:rPr lang="en-US" smtClean="0"/>
              <a:t>2/12/23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D24EBB2-3BCE-9548-8400-7A63137B79FB}" type="slidenum">
              <a:rPr lang="en-US" smtClean="0"/>
              <a:t>‹#›</a:t>
            </a:fld>
            <a:endParaRPr lang="en-US"/>
          </a:p>
        </p:txBody>
      </p:sp>
    </p:spTree>
    <p:extLst>
      <p:ext uri="{BB962C8B-B14F-4D97-AF65-F5344CB8AC3E}">
        <p14:creationId xmlns:p14="http://schemas.microsoft.com/office/powerpoint/2010/main" val="111648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tribework.blogspot.com/2021/02/abuse-and-maslows-hierarchy-of-need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B64D-7554-D9E3-F723-9CAE1BE448C2}"/>
              </a:ext>
            </a:extLst>
          </p:cNvPr>
          <p:cNvSpPr>
            <a:spLocks noGrp="1"/>
          </p:cNvSpPr>
          <p:nvPr>
            <p:ph type="ctrTitle"/>
          </p:nvPr>
        </p:nvSpPr>
        <p:spPr/>
        <p:txBody>
          <a:bodyPr/>
          <a:lstStyle/>
          <a:p>
            <a:r>
              <a:rPr lang="en-US" b="1" dirty="0"/>
              <a:t>Motivation Theorists</a:t>
            </a:r>
          </a:p>
        </p:txBody>
      </p:sp>
    </p:spTree>
    <p:extLst>
      <p:ext uri="{BB962C8B-B14F-4D97-AF65-F5344CB8AC3E}">
        <p14:creationId xmlns:p14="http://schemas.microsoft.com/office/powerpoint/2010/main" val="162766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9DF456-F68E-EBF9-A49A-08FCA6A956AC}"/>
              </a:ext>
            </a:extLst>
          </p:cNvPr>
          <p:cNvSpPr txBox="1"/>
          <p:nvPr/>
        </p:nvSpPr>
        <p:spPr>
          <a:xfrm>
            <a:off x="1192696" y="1184374"/>
            <a:ext cx="3419061" cy="707886"/>
          </a:xfrm>
          <a:prstGeom prst="rect">
            <a:avLst/>
          </a:prstGeom>
          <a:noFill/>
          <a:ln>
            <a:solidFill>
              <a:schemeClr val="accent1"/>
            </a:solidFill>
          </a:ln>
        </p:spPr>
        <p:txBody>
          <a:bodyPr wrap="square" rtlCol="0">
            <a:spAutoFit/>
          </a:bodyPr>
          <a:lstStyle/>
          <a:p>
            <a:pPr algn="ctr"/>
            <a:r>
              <a:rPr lang="en-US" sz="4000" b="1" dirty="0"/>
              <a:t>Written Task:</a:t>
            </a:r>
          </a:p>
        </p:txBody>
      </p:sp>
      <p:sp>
        <p:nvSpPr>
          <p:cNvPr id="3" name="TextBox 2">
            <a:extLst>
              <a:ext uri="{FF2B5EF4-FFF2-40B4-BE49-F238E27FC236}">
                <a16:creationId xmlns:a16="http://schemas.microsoft.com/office/drawing/2014/main" id="{4AEB0205-609E-6E6E-EB4F-E8106B14438D}"/>
              </a:ext>
            </a:extLst>
          </p:cNvPr>
          <p:cNvSpPr txBox="1"/>
          <p:nvPr/>
        </p:nvSpPr>
        <p:spPr>
          <a:xfrm>
            <a:off x="1212574" y="2524540"/>
            <a:ext cx="9283148" cy="2585323"/>
          </a:xfrm>
          <a:prstGeom prst="rect">
            <a:avLst/>
          </a:prstGeom>
          <a:noFill/>
          <a:ln>
            <a:solidFill>
              <a:schemeClr val="accent1"/>
            </a:solidFill>
          </a:ln>
        </p:spPr>
        <p:txBody>
          <a:bodyPr wrap="square" rtlCol="0">
            <a:spAutoFit/>
          </a:bodyPr>
          <a:lstStyle/>
          <a:p>
            <a:r>
              <a:rPr lang="en-US" dirty="0"/>
              <a:t>Write definitions of:</a:t>
            </a:r>
          </a:p>
          <a:p>
            <a:pPr marL="285750" indent="-285750">
              <a:buFont typeface="Arial" panose="020B0604020202020204" pitchFamily="34" charset="0"/>
              <a:buChar char="•"/>
            </a:pPr>
            <a:r>
              <a:rPr lang="en-US" dirty="0" err="1"/>
              <a:t>Labour</a:t>
            </a:r>
            <a:r>
              <a:rPr lang="en-US" dirty="0"/>
              <a:t> productivity</a:t>
            </a:r>
          </a:p>
          <a:p>
            <a:pPr marL="285750" indent="-285750">
              <a:buFont typeface="Arial" panose="020B0604020202020204" pitchFamily="34" charset="0"/>
              <a:buChar char="•"/>
            </a:pPr>
            <a:r>
              <a:rPr lang="en-US" dirty="0"/>
              <a:t>Self-actualization</a:t>
            </a:r>
          </a:p>
          <a:p>
            <a:pPr marL="285750" indent="-285750">
              <a:buFont typeface="Arial" panose="020B0604020202020204" pitchFamily="34" charset="0"/>
              <a:buChar char="•"/>
            </a:pPr>
            <a:r>
              <a:rPr lang="en-US" dirty="0"/>
              <a:t>Motivation</a:t>
            </a:r>
          </a:p>
          <a:p>
            <a:endParaRPr lang="en-US" dirty="0"/>
          </a:p>
          <a:p>
            <a:r>
              <a:rPr lang="en-US" dirty="0"/>
              <a:t>Briefly explain the theories of:</a:t>
            </a:r>
          </a:p>
          <a:p>
            <a:pPr marL="285750" indent="-285750">
              <a:buFont typeface="Arial" panose="020B0604020202020204" pitchFamily="34" charset="0"/>
              <a:buChar char="•"/>
            </a:pPr>
            <a:r>
              <a:rPr lang="en-US" dirty="0"/>
              <a:t>Taylor</a:t>
            </a:r>
          </a:p>
          <a:p>
            <a:pPr marL="285750" indent="-285750">
              <a:buFont typeface="Arial" panose="020B0604020202020204" pitchFamily="34" charset="0"/>
              <a:buChar char="•"/>
            </a:pPr>
            <a:r>
              <a:rPr lang="en-US" dirty="0"/>
              <a:t>Maslow</a:t>
            </a:r>
          </a:p>
          <a:p>
            <a:pPr marL="285750" indent="-285750">
              <a:buFont typeface="Arial" panose="020B0604020202020204" pitchFamily="34" charset="0"/>
              <a:buChar char="•"/>
            </a:pPr>
            <a:r>
              <a:rPr lang="en-US" dirty="0"/>
              <a:t>Herzberg</a:t>
            </a:r>
          </a:p>
        </p:txBody>
      </p:sp>
    </p:spTree>
    <p:extLst>
      <p:ext uri="{BB962C8B-B14F-4D97-AF65-F5344CB8AC3E}">
        <p14:creationId xmlns:p14="http://schemas.microsoft.com/office/powerpoint/2010/main" val="27033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963A5F-8885-BFB7-6A89-AA8E468FC5F5}"/>
              </a:ext>
            </a:extLst>
          </p:cNvPr>
          <p:cNvSpPr txBox="1"/>
          <p:nvPr/>
        </p:nvSpPr>
        <p:spPr>
          <a:xfrm>
            <a:off x="653297" y="398102"/>
            <a:ext cx="2965622" cy="707886"/>
          </a:xfrm>
          <a:prstGeom prst="rect">
            <a:avLst/>
          </a:prstGeom>
          <a:noFill/>
          <a:ln>
            <a:solidFill>
              <a:schemeClr val="accent1"/>
            </a:solidFill>
          </a:ln>
        </p:spPr>
        <p:txBody>
          <a:bodyPr wrap="square" rtlCol="0">
            <a:spAutoFit/>
          </a:bodyPr>
          <a:lstStyle/>
          <a:p>
            <a:pPr algn="ctr"/>
            <a:r>
              <a:rPr lang="en-US" sz="4000" b="1" dirty="0"/>
              <a:t>F.W. Taylor</a:t>
            </a:r>
          </a:p>
        </p:txBody>
      </p:sp>
      <p:sp>
        <p:nvSpPr>
          <p:cNvPr id="3" name="TextBox 2">
            <a:extLst>
              <a:ext uri="{FF2B5EF4-FFF2-40B4-BE49-F238E27FC236}">
                <a16:creationId xmlns:a16="http://schemas.microsoft.com/office/drawing/2014/main" id="{3160E5BF-53C4-7790-1A4D-59C18983CF1F}"/>
              </a:ext>
            </a:extLst>
          </p:cNvPr>
          <p:cNvSpPr txBox="1"/>
          <p:nvPr/>
        </p:nvSpPr>
        <p:spPr>
          <a:xfrm>
            <a:off x="653297" y="1440368"/>
            <a:ext cx="9588844" cy="2862322"/>
          </a:xfrm>
          <a:prstGeom prst="rect">
            <a:avLst/>
          </a:prstGeom>
          <a:noFill/>
          <a:ln>
            <a:solidFill>
              <a:schemeClr val="accent1"/>
            </a:solidFill>
          </a:ln>
        </p:spPr>
        <p:txBody>
          <a:bodyPr wrap="square" rtlCol="0">
            <a:spAutoFit/>
          </a:bodyPr>
          <a:lstStyle/>
          <a:p>
            <a:r>
              <a:rPr lang="en-US" dirty="0"/>
              <a:t>F.W. Taylor was one of the original motivation theorists. He worked as an engineer in observed productivity in the </a:t>
            </a:r>
            <a:r>
              <a:rPr lang="en-US" dirty="0" err="1"/>
              <a:t>labourers</a:t>
            </a:r>
            <a:r>
              <a:rPr lang="en-US" dirty="0"/>
              <a:t> in his factory.</a:t>
            </a:r>
          </a:p>
          <a:p>
            <a:endParaRPr lang="en-US" dirty="0"/>
          </a:p>
          <a:p>
            <a:r>
              <a:rPr lang="en-US" dirty="0"/>
              <a:t>He observed that all workers are motivated by personal gain, therefore, if they are paid more they will produce more.</a:t>
            </a:r>
          </a:p>
          <a:p>
            <a:endParaRPr lang="en-US" dirty="0"/>
          </a:p>
          <a:p>
            <a:r>
              <a:rPr lang="en-US" dirty="0"/>
              <a:t>He broke down their jobs into simple processes and then calculated how much output they should be able to do in a day. If they produced more than this target they were paid a bonus. Therefore, his workers were motivated to produce more (i.e. work harder) as they were going to be paid more money.</a:t>
            </a:r>
          </a:p>
        </p:txBody>
      </p:sp>
      <p:sp>
        <p:nvSpPr>
          <p:cNvPr id="4" name="TextBox 3">
            <a:extLst>
              <a:ext uri="{FF2B5EF4-FFF2-40B4-BE49-F238E27FC236}">
                <a16:creationId xmlns:a16="http://schemas.microsoft.com/office/drawing/2014/main" id="{1A0681DE-3D1E-5402-7B6A-79C67E423EAB}"/>
              </a:ext>
            </a:extLst>
          </p:cNvPr>
          <p:cNvSpPr txBox="1"/>
          <p:nvPr/>
        </p:nvSpPr>
        <p:spPr>
          <a:xfrm>
            <a:off x="653298" y="4651513"/>
            <a:ext cx="9588844" cy="1477328"/>
          </a:xfrm>
          <a:prstGeom prst="rect">
            <a:avLst/>
          </a:prstGeom>
          <a:noFill/>
          <a:ln>
            <a:solidFill>
              <a:schemeClr val="accent1"/>
            </a:solidFill>
          </a:ln>
        </p:spPr>
        <p:txBody>
          <a:bodyPr wrap="square" rtlCol="0">
            <a:spAutoFit/>
          </a:bodyPr>
          <a:lstStyle/>
          <a:p>
            <a:r>
              <a:rPr lang="en-US" b="1" dirty="0"/>
              <a:t>Problems with Taylors work:</a:t>
            </a:r>
          </a:p>
          <a:p>
            <a:pPr marL="285750" indent="-285750">
              <a:buFont typeface="Arial" panose="020B0604020202020204" pitchFamily="34" charset="0"/>
              <a:buChar char="•"/>
            </a:pPr>
            <a:r>
              <a:rPr lang="en-US" dirty="0"/>
              <a:t>The ideas are too simplistic – workers are motivated by man things.</a:t>
            </a:r>
          </a:p>
          <a:p>
            <a:pPr marL="285750" indent="-285750">
              <a:buFont typeface="Arial" panose="020B0604020202020204" pitchFamily="34" charset="0"/>
              <a:buChar char="•"/>
            </a:pPr>
            <a:r>
              <a:rPr lang="en-US" dirty="0"/>
              <a:t>If a worker is unfulfilled in their work, they are unlikely to be motivated by just more money.</a:t>
            </a:r>
          </a:p>
          <a:p>
            <a:pPr marL="285750" indent="-285750">
              <a:buFont typeface="Arial" panose="020B0604020202020204" pitchFamily="34" charset="0"/>
              <a:buChar char="•"/>
            </a:pPr>
            <a:r>
              <a:rPr lang="en-US" dirty="0"/>
              <a:t>It can be difficult to measure a workers output in some jobs.</a:t>
            </a:r>
          </a:p>
        </p:txBody>
      </p:sp>
    </p:spTree>
    <p:extLst>
      <p:ext uri="{BB962C8B-B14F-4D97-AF65-F5344CB8AC3E}">
        <p14:creationId xmlns:p14="http://schemas.microsoft.com/office/powerpoint/2010/main" val="27040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A8FC3F-84F1-F184-EC65-DA173DA67992}"/>
              </a:ext>
            </a:extLst>
          </p:cNvPr>
          <p:cNvSpPr txBox="1"/>
          <p:nvPr/>
        </p:nvSpPr>
        <p:spPr>
          <a:xfrm>
            <a:off x="596348" y="764157"/>
            <a:ext cx="4194313" cy="707886"/>
          </a:xfrm>
          <a:prstGeom prst="rect">
            <a:avLst/>
          </a:prstGeom>
          <a:noFill/>
          <a:ln>
            <a:solidFill>
              <a:schemeClr val="accent1"/>
            </a:solidFill>
          </a:ln>
        </p:spPr>
        <p:txBody>
          <a:bodyPr wrap="square" rtlCol="0">
            <a:spAutoFit/>
          </a:bodyPr>
          <a:lstStyle/>
          <a:p>
            <a:pPr algn="ctr"/>
            <a:r>
              <a:rPr lang="en-US" sz="4000" b="1" dirty="0"/>
              <a:t>Discussion Task:</a:t>
            </a:r>
          </a:p>
        </p:txBody>
      </p:sp>
      <p:sp>
        <p:nvSpPr>
          <p:cNvPr id="3" name="TextBox 2">
            <a:extLst>
              <a:ext uri="{FF2B5EF4-FFF2-40B4-BE49-F238E27FC236}">
                <a16:creationId xmlns:a16="http://schemas.microsoft.com/office/drawing/2014/main" id="{7D2D4263-AD65-7F65-7F49-AD9DCDA40BCD}"/>
              </a:ext>
            </a:extLst>
          </p:cNvPr>
          <p:cNvSpPr txBox="1"/>
          <p:nvPr/>
        </p:nvSpPr>
        <p:spPr>
          <a:xfrm>
            <a:off x="596348" y="1847451"/>
            <a:ext cx="10217426" cy="4247317"/>
          </a:xfrm>
          <a:prstGeom prst="rect">
            <a:avLst/>
          </a:prstGeom>
          <a:noFill/>
          <a:ln>
            <a:solidFill>
              <a:schemeClr val="accent1"/>
            </a:solidFill>
          </a:ln>
        </p:spPr>
        <p:txBody>
          <a:bodyPr wrap="square" rtlCol="0">
            <a:spAutoFit/>
          </a:bodyPr>
          <a:lstStyle/>
          <a:p>
            <a:pPr marL="285750" indent="-285750">
              <a:buFont typeface="Wingdings" pitchFamily="2" charset="2"/>
              <a:buChar char="Ø"/>
            </a:pPr>
            <a:r>
              <a:rPr lang="en-US" dirty="0"/>
              <a:t>Form the following list of jobs, say what you could measure to find out how effectively the employees are working (how much output they are producing):</a:t>
            </a:r>
          </a:p>
          <a:p>
            <a:pPr marL="285750" indent="-285750">
              <a:buFont typeface="Arial" panose="020B0604020202020204" pitchFamily="34" charset="0"/>
              <a:buChar char="•"/>
            </a:pPr>
            <a:r>
              <a:rPr lang="en-US" dirty="0"/>
              <a:t>Car production worker</a:t>
            </a:r>
          </a:p>
          <a:p>
            <a:pPr marL="285750" indent="-285750">
              <a:buFont typeface="Arial" panose="020B0604020202020204" pitchFamily="34" charset="0"/>
              <a:buChar char="•"/>
            </a:pPr>
            <a:r>
              <a:rPr lang="en-US" dirty="0"/>
              <a:t>Shop assistant</a:t>
            </a:r>
          </a:p>
          <a:p>
            <a:pPr marL="285750" indent="-285750">
              <a:buFont typeface="Arial" panose="020B0604020202020204" pitchFamily="34" charset="0"/>
              <a:buChar char="•"/>
            </a:pPr>
            <a:r>
              <a:rPr lang="en-US" dirty="0"/>
              <a:t>Waiter</a:t>
            </a:r>
          </a:p>
          <a:p>
            <a:pPr marL="285750" indent="-285750">
              <a:buFont typeface="Arial" panose="020B0604020202020204" pitchFamily="34" charset="0"/>
              <a:buChar char="•"/>
            </a:pPr>
            <a:r>
              <a:rPr lang="en-US" dirty="0"/>
              <a:t>Teacher</a:t>
            </a:r>
          </a:p>
          <a:p>
            <a:pPr marL="285750" indent="-285750">
              <a:buFont typeface="Arial" panose="020B0604020202020204" pitchFamily="34" charset="0"/>
              <a:buChar char="•"/>
            </a:pPr>
            <a:r>
              <a:rPr lang="en-US" dirty="0"/>
              <a:t>Police Officer</a:t>
            </a:r>
          </a:p>
          <a:p>
            <a:pPr marL="285750" indent="-285750">
              <a:buFont typeface="Arial" panose="020B0604020202020204" pitchFamily="34" charset="0"/>
              <a:buChar char="•"/>
            </a:pPr>
            <a:r>
              <a:rPr lang="en-US" dirty="0"/>
              <a:t>Soldier</a:t>
            </a:r>
          </a:p>
          <a:p>
            <a:pPr marL="285750" indent="-285750">
              <a:buFont typeface="Arial" panose="020B0604020202020204" pitchFamily="34" charset="0"/>
              <a:buChar char="•"/>
            </a:pPr>
            <a:r>
              <a:rPr lang="en-US" dirty="0"/>
              <a:t>Baker</a:t>
            </a:r>
          </a:p>
          <a:p>
            <a:endParaRPr lang="en-US" dirty="0"/>
          </a:p>
          <a:p>
            <a:pPr marL="285750" indent="-285750">
              <a:buFont typeface="Wingdings" pitchFamily="2" charset="2"/>
              <a:buChar char="Ø"/>
            </a:pPr>
            <a:r>
              <a:rPr lang="en-US" dirty="0"/>
              <a:t>Are there any jobs from the list for which output is difficult to measure? Why is it difficult to measure?</a:t>
            </a:r>
          </a:p>
          <a:p>
            <a:pPr marL="285750" indent="-285750">
              <a:buFont typeface="Wingdings" pitchFamily="2" charset="2"/>
              <a:buChar char="Ø"/>
            </a:pPr>
            <a:endParaRPr lang="en-US" dirty="0"/>
          </a:p>
          <a:p>
            <a:pPr marL="285750" indent="-285750">
              <a:buFont typeface="Wingdings" pitchFamily="2" charset="2"/>
              <a:buChar char="Ø"/>
            </a:pPr>
            <a:r>
              <a:rPr lang="en-US" dirty="0"/>
              <a:t>If you cannot measure workers’ output, how can you pay them more money if they work harder or more effectively?</a:t>
            </a:r>
          </a:p>
        </p:txBody>
      </p:sp>
    </p:spTree>
    <p:extLst>
      <p:ext uri="{BB962C8B-B14F-4D97-AF65-F5344CB8AC3E}">
        <p14:creationId xmlns:p14="http://schemas.microsoft.com/office/powerpoint/2010/main" val="109659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DA34B8A-FA8D-4E16-AD72-7B60B1C258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6885D229-60DD-4D71-8181-10E781C149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0B0DAA45-BE66-4F0C-93A6-519D94107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EF449A3D-A43B-4688-BD89-35734D0072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74E9975C-AF3D-48EF-B3F0-112A01A38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CF00A076-2FEA-40D1-8F85-842481797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A2E68741-6133-4CAA-BF3C-F0E6CF40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76C01C64-4A8B-42FC-93C5-2D6A3EBAB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D969AEA9-C1EE-45E1-9964-D9705492E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4845E67D-4E5B-44B3-AB74-5E95C839E7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079CE317-680B-449C-A423-71C1FE069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643780CE-2BE5-46F6-97B2-60DF30217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6" name="Freeform: Shape 25">
            <a:extLst>
              <a:ext uri="{FF2B5EF4-FFF2-40B4-BE49-F238E27FC236}">
                <a16:creationId xmlns:a16="http://schemas.microsoft.com/office/drawing/2014/main" id="{61A87A49-68E6-459E-A5A6-46229FF42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8" name="Freeform 5">
            <a:extLst>
              <a:ext uri="{FF2B5EF4-FFF2-40B4-BE49-F238E27FC236}">
                <a16:creationId xmlns:a16="http://schemas.microsoft.com/office/drawing/2014/main" id="{F6ACD5FC-CAFE-48EB-B765-60EED2E0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extBox 1">
            <a:extLst>
              <a:ext uri="{FF2B5EF4-FFF2-40B4-BE49-F238E27FC236}">
                <a16:creationId xmlns:a16="http://schemas.microsoft.com/office/drawing/2014/main" id="{43CD0C8B-6FAF-7A49-B165-5F475A65E80B}"/>
              </a:ext>
            </a:extLst>
          </p:cNvPr>
          <p:cNvSpPr txBox="1"/>
          <p:nvPr/>
        </p:nvSpPr>
        <p:spPr>
          <a:xfrm>
            <a:off x="1154955" y="973668"/>
            <a:ext cx="2942210" cy="102023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300" b="0" i="0" kern="1200">
                <a:solidFill>
                  <a:srgbClr val="EBEBEB"/>
                </a:solidFill>
                <a:latin typeface="+mj-lt"/>
                <a:ea typeface="+mj-ea"/>
                <a:cs typeface="+mj-cs"/>
              </a:rPr>
              <a:t>Abraham Maslow</a:t>
            </a:r>
          </a:p>
        </p:txBody>
      </p:sp>
      <p:sp>
        <p:nvSpPr>
          <p:cNvPr id="30" name="Rectangle 29">
            <a:extLst>
              <a:ext uri="{FF2B5EF4-FFF2-40B4-BE49-F238E27FC236}">
                <a16:creationId xmlns:a16="http://schemas.microsoft.com/office/drawing/2014/main" id="{9F33B405-D785-4738-B1C0-6A0AA5E9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2" name="Oval 31">
            <a:extLst>
              <a:ext uri="{FF2B5EF4-FFF2-40B4-BE49-F238E27FC236}">
                <a16:creationId xmlns:a16="http://schemas.microsoft.com/office/drawing/2014/main" id="{4233DC0E-DE6C-4FB6-A529-51B162641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Oval 33">
            <a:extLst>
              <a:ext uri="{FF2B5EF4-FFF2-40B4-BE49-F238E27FC236}">
                <a16:creationId xmlns:a16="http://schemas.microsoft.com/office/drawing/2014/main" id="{3870477F-E451-4BC3-863F-0E2FC5728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2F6798FC-088C-6090-96C5-BC1F22AF3B50}"/>
              </a:ext>
            </a:extLst>
          </p:cNvPr>
          <p:cNvSpPr txBox="1"/>
          <p:nvPr/>
        </p:nvSpPr>
        <p:spPr>
          <a:xfrm>
            <a:off x="1154955" y="2120900"/>
            <a:ext cx="3133726" cy="3898900"/>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rgbClr val="FFFFFF"/>
                </a:solidFill>
              </a:rPr>
              <a:t>Maslow developed Taylor’s ideas. He said that people were motivated by money but once they had enough money they were motivated by other things. He devised a hierarchy of needs.</a:t>
            </a:r>
          </a:p>
        </p:txBody>
      </p:sp>
      <p:sp>
        <p:nvSpPr>
          <p:cNvPr id="36" name="Freeform 5">
            <a:extLst>
              <a:ext uri="{FF2B5EF4-FFF2-40B4-BE49-F238E27FC236}">
                <a16:creationId xmlns:a16="http://schemas.microsoft.com/office/drawing/2014/main" id="{B4A81DE1-E2BC-4A31-99EE-71350421B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pic>
        <p:nvPicPr>
          <p:cNvPr id="21" name="Picture 20" descr="Chart, diagram&#10;&#10;Description automatically generated">
            <a:extLst>
              <a:ext uri="{FF2B5EF4-FFF2-40B4-BE49-F238E27FC236}">
                <a16:creationId xmlns:a16="http://schemas.microsoft.com/office/drawing/2014/main" id="{22562015-F48D-A178-7515-F9913EFBECD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886449" y="1089295"/>
            <a:ext cx="7282220" cy="5459506"/>
          </a:xfrm>
          <a:prstGeom prst="rect">
            <a:avLst/>
          </a:prstGeom>
        </p:spPr>
      </p:pic>
    </p:spTree>
    <p:extLst>
      <p:ext uri="{BB962C8B-B14F-4D97-AF65-F5344CB8AC3E}">
        <p14:creationId xmlns:p14="http://schemas.microsoft.com/office/powerpoint/2010/main" val="382032437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0DEAB8-A732-CE85-3CEE-1112EF115C0B}"/>
              </a:ext>
            </a:extLst>
          </p:cNvPr>
          <p:cNvSpPr txBox="1"/>
          <p:nvPr/>
        </p:nvSpPr>
        <p:spPr>
          <a:xfrm>
            <a:off x="1268510" y="1448339"/>
            <a:ext cx="9144000" cy="3693319"/>
          </a:xfrm>
          <a:prstGeom prst="rect">
            <a:avLst/>
          </a:prstGeom>
          <a:noFill/>
          <a:ln>
            <a:solidFill>
              <a:schemeClr val="accent1"/>
            </a:solidFill>
          </a:ln>
        </p:spPr>
        <p:txBody>
          <a:bodyPr wrap="square" rtlCol="0">
            <a:spAutoFit/>
          </a:bodyPr>
          <a:lstStyle/>
          <a:p>
            <a:r>
              <a:rPr lang="en-US" dirty="0"/>
              <a:t>Maslow said that all people have the same needs, just at different times.</a:t>
            </a:r>
          </a:p>
          <a:p>
            <a:endParaRPr lang="en-US" dirty="0"/>
          </a:p>
          <a:p>
            <a:r>
              <a:rPr lang="en-US" dirty="0"/>
              <a:t>He said that each person must complete each level of the hierarchy before they climb to the next level. Nobody will not be motivated by a higher level if there is an area that has not be fulfilled, i.e. you cannot be fulfilled by social needs if you are concerned about not having enough money.</a:t>
            </a:r>
          </a:p>
          <a:p>
            <a:endParaRPr lang="en-US" dirty="0"/>
          </a:p>
          <a:p>
            <a:r>
              <a:rPr lang="en-US" dirty="0"/>
              <a:t>According to Maslow, managers must identify the level of the hierarchy that a particular job provides and then look for ways of allowing the employees to benefit from the next level up the hierarchy. For example, workers in agriculture who work on a temporary basis, when required, will probably have physiological needs fulfilled, but security needs may be lacking. If they were offered full time jobs, they might feel more committed to the business and work more effectively. </a:t>
            </a:r>
          </a:p>
        </p:txBody>
      </p:sp>
    </p:spTree>
    <p:extLst>
      <p:ext uri="{BB962C8B-B14F-4D97-AF65-F5344CB8AC3E}">
        <p14:creationId xmlns:p14="http://schemas.microsoft.com/office/powerpoint/2010/main" val="94984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294EB8-4116-3CF2-99C6-334A47F89E77}"/>
              </a:ext>
            </a:extLst>
          </p:cNvPr>
          <p:cNvSpPr txBox="1"/>
          <p:nvPr/>
        </p:nvSpPr>
        <p:spPr>
          <a:xfrm>
            <a:off x="596348" y="349487"/>
            <a:ext cx="4194313" cy="707886"/>
          </a:xfrm>
          <a:prstGeom prst="rect">
            <a:avLst/>
          </a:prstGeom>
          <a:noFill/>
          <a:ln>
            <a:solidFill>
              <a:schemeClr val="accent1"/>
            </a:solidFill>
          </a:ln>
        </p:spPr>
        <p:txBody>
          <a:bodyPr wrap="square" rtlCol="0">
            <a:spAutoFit/>
          </a:bodyPr>
          <a:lstStyle/>
          <a:p>
            <a:pPr algn="ctr"/>
            <a:r>
              <a:rPr lang="en-US" sz="4000" b="1" dirty="0"/>
              <a:t>Discussion Task:</a:t>
            </a:r>
          </a:p>
        </p:txBody>
      </p:sp>
      <p:sp>
        <p:nvSpPr>
          <p:cNvPr id="4" name="TextBox 3">
            <a:extLst>
              <a:ext uri="{FF2B5EF4-FFF2-40B4-BE49-F238E27FC236}">
                <a16:creationId xmlns:a16="http://schemas.microsoft.com/office/drawing/2014/main" id="{3A021B76-7A88-BAE4-A243-C6624C2234AA}"/>
              </a:ext>
            </a:extLst>
          </p:cNvPr>
          <p:cNvSpPr txBox="1"/>
          <p:nvPr/>
        </p:nvSpPr>
        <p:spPr>
          <a:xfrm>
            <a:off x="596348" y="1453887"/>
            <a:ext cx="10078278" cy="4801314"/>
          </a:xfrm>
          <a:prstGeom prst="rect">
            <a:avLst/>
          </a:prstGeom>
          <a:noFill/>
          <a:ln>
            <a:solidFill>
              <a:schemeClr val="accent1"/>
            </a:solidFill>
          </a:ln>
        </p:spPr>
        <p:txBody>
          <a:bodyPr wrap="square" rtlCol="0">
            <a:spAutoFit/>
          </a:bodyPr>
          <a:lstStyle/>
          <a:p>
            <a:r>
              <a:rPr lang="en-US" dirty="0"/>
              <a:t>Identify which of Maslow’s needs are being satisfied for each of these employees. Explain your choices.</a:t>
            </a:r>
          </a:p>
          <a:p>
            <a:endParaRPr lang="en-US" dirty="0"/>
          </a:p>
          <a:p>
            <a:pPr marL="285750" indent="-285750">
              <a:buFont typeface="Arial" panose="020B0604020202020204" pitchFamily="34" charset="0"/>
              <a:buChar char="•"/>
            </a:pPr>
            <a:r>
              <a:rPr lang="en-US" dirty="0"/>
              <a:t>Miguel works as a farm </a:t>
            </a:r>
            <a:r>
              <a:rPr lang="en-US" dirty="0" err="1"/>
              <a:t>labourer</a:t>
            </a:r>
            <a:r>
              <a:rPr lang="en-US" dirty="0"/>
              <a:t> for a rich landlord. He has a small house on the estate and is allowed to grow his own food on a piece of land next to his house. He grows enough food to feed himself and his family and is paid a small wage, which pays for the other needs of the family such as clothes, shoes and medicines.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Pierre works in a car factory on the assembly line. He works in a team of other workers welding the car body together. He is also a member of the company football team. He is well paid and his family can afford quite a few luxuries.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Anya has a degree in Business Management and professional qualifications in human resources management. She is the Human Resources Manager of a large company. She has her own office with her name of the door and is in charge of the rest of the human resources staff. She works long hours but feels it is worth it if the right employees are recruited to the company.</a:t>
            </a:r>
          </a:p>
        </p:txBody>
      </p:sp>
    </p:spTree>
    <p:extLst>
      <p:ext uri="{BB962C8B-B14F-4D97-AF65-F5344CB8AC3E}">
        <p14:creationId xmlns:p14="http://schemas.microsoft.com/office/powerpoint/2010/main" val="345431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7F7897-272C-2021-5F5A-A8A08F0608BB}"/>
              </a:ext>
            </a:extLst>
          </p:cNvPr>
          <p:cNvSpPr txBox="1"/>
          <p:nvPr/>
        </p:nvSpPr>
        <p:spPr>
          <a:xfrm>
            <a:off x="1003852" y="678261"/>
            <a:ext cx="5108713" cy="707886"/>
          </a:xfrm>
          <a:prstGeom prst="rect">
            <a:avLst/>
          </a:prstGeom>
          <a:noFill/>
          <a:ln>
            <a:solidFill>
              <a:schemeClr val="accent1"/>
            </a:solidFill>
          </a:ln>
        </p:spPr>
        <p:txBody>
          <a:bodyPr wrap="square" rtlCol="0">
            <a:spAutoFit/>
          </a:bodyPr>
          <a:lstStyle/>
          <a:p>
            <a:pPr algn="ctr"/>
            <a:r>
              <a:rPr lang="en-US" sz="4000" b="1" dirty="0"/>
              <a:t>Frederick Herzberg</a:t>
            </a:r>
          </a:p>
        </p:txBody>
      </p:sp>
      <p:sp>
        <p:nvSpPr>
          <p:cNvPr id="4" name="TextBox 3">
            <a:extLst>
              <a:ext uri="{FF2B5EF4-FFF2-40B4-BE49-F238E27FC236}">
                <a16:creationId xmlns:a16="http://schemas.microsoft.com/office/drawing/2014/main" id="{4528623C-F9AA-78AF-8C60-DCF91B5822B5}"/>
              </a:ext>
            </a:extLst>
          </p:cNvPr>
          <p:cNvSpPr txBox="1"/>
          <p:nvPr/>
        </p:nvSpPr>
        <p:spPr>
          <a:xfrm>
            <a:off x="1003852" y="1822204"/>
            <a:ext cx="9402417" cy="3693319"/>
          </a:xfrm>
          <a:prstGeom prst="rect">
            <a:avLst/>
          </a:prstGeom>
          <a:noFill/>
          <a:ln>
            <a:solidFill>
              <a:schemeClr val="accent1"/>
            </a:solidFill>
          </a:ln>
        </p:spPr>
        <p:txBody>
          <a:bodyPr wrap="square" rtlCol="0">
            <a:spAutoFit/>
          </a:bodyPr>
          <a:lstStyle/>
          <a:p>
            <a:r>
              <a:rPr lang="en-US" dirty="0"/>
              <a:t>Herzberg’s motivation theories were based on his study of work on engineers and accountants. </a:t>
            </a:r>
          </a:p>
          <a:p>
            <a:endParaRPr lang="en-US" dirty="0"/>
          </a:p>
          <a:p>
            <a:r>
              <a:rPr lang="en-US" dirty="0"/>
              <a:t>According to the Herzberg, humans have two sets of needs; one is for the basic needs, which he called ’hygiene factors’, and the second is for a human being to be able to grow psychologically, which he called ‘motivators’.</a:t>
            </a:r>
          </a:p>
          <a:p>
            <a:endParaRPr lang="en-US" dirty="0"/>
          </a:p>
          <a:p>
            <a:r>
              <a:rPr lang="en-US" dirty="0"/>
              <a:t>He said that the hygiene factors must be satisfied; if they are not satisfied, they can act as demotivators to the worker. However, once they are satisfied, they will not act as motivators.</a:t>
            </a:r>
          </a:p>
          <a:p>
            <a:endParaRPr lang="en-US" dirty="0"/>
          </a:p>
          <a:p>
            <a:r>
              <a:rPr lang="en-US" dirty="0"/>
              <a:t>He also, said that the hygiene factors must be fulfilled before the motivators can begin to motivate workers.</a:t>
            </a:r>
          </a:p>
        </p:txBody>
      </p:sp>
    </p:spTree>
    <p:extLst>
      <p:ext uri="{BB962C8B-B14F-4D97-AF65-F5344CB8AC3E}">
        <p14:creationId xmlns:p14="http://schemas.microsoft.com/office/powerpoint/2010/main" val="124607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2FD90B7-0153-D81A-2B6F-2B2AA12B80FD}"/>
              </a:ext>
            </a:extLst>
          </p:cNvPr>
          <p:cNvGraphicFramePr>
            <a:graphicFrameLocks noGrp="1"/>
          </p:cNvGraphicFramePr>
          <p:nvPr>
            <p:extLst>
              <p:ext uri="{D42A27DB-BD31-4B8C-83A1-F6EECF244321}">
                <p14:modId xmlns:p14="http://schemas.microsoft.com/office/powerpoint/2010/main" val="547079648"/>
              </p:ext>
            </p:extLst>
          </p:nvPr>
        </p:nvGraphicFramePr>
        <p:xfrm>
          <a:off x="1751393" y="1980986"/>
          <a:ext cx="8128000" cy="2590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77516803"/>
                    </a:ext>
                  </a:extLst>
                </a:gridCol>
                <a:gridCol w="4064000">
                  <a:extLst>
                    <a:ext uri="{9D8B030D-6E8A-4147-A177-3AD203B41FA5}">
                      <a16:colId xmlns:a16="http://schemas.microsoft.com/office/drawing/2014/main" val="223084676"/>
                    </a:ext>
                  </a:extLst>
                </a:gridCol>
              </a:tblGrid>
              <a:tr h="0">
                <a:tc>
                  <a:txBody>
                    <a:bodyPr/>
                    <a:lstStyle/>
                    <a:p>
                      <a:pPr algn="ctr"/>
                      <a:r>
                        <a:rPr lang="en-US" dirty="0"/>
                        <a:t>Hygiene Factors</a:t>
                      </a:r>
                    </a:p>
                  </a:txBody>
                  <a:tcPr/>
                </a:tc>
                <a:tc>
                  <a:txBody>
                    <a:bodyPr/>
                    <a:lstStyle/>
                    <a:p>
                      <a:pPr algn="ctr"/>
                      <a:r>
                        <a:rPr lang="en-US" dirty="0"/>
                        <a:t>Motivators</a:t>
                      </a:r>
                    </a:p>
                  </a:txBody>
                  <a:tcPr/>
                </a:tc>
                <a:extLst>
                  <a:ext uri="{0D108BD9-81ED-4DB2-BD59-A6C34878D82A}">
                    <a16:rowId xmlns:a16="http://schemas.microsoft.com/office/drawing/2014/main" val="1334039467"/>
                  </a:ext>
                </a:extLst>
              </a:tr>
              <a:tr h="370840">
                <a:tc>
                  <a:txBody>
                    <a:bodyPr/>
                    <a:lstStyle/>
                    <a:p>
                      <a:pPr algn="ctr"/>
                      <a:r>
                        <a:rPr lang="en-US" dirty="0"/>
                        <a:t>Status</a:t>
                      </a:r>
                    </a:p>
                  </a:txBody>
                  <a:tcPr/>
                </a:tc>
                <a:tc>
                  <a:txBody>
                    <a:bodyPr/>
                    <a:lstStyle/>
                    <a:p>
                      <a:pPr algn="ctr"/>
                      <a:r>
                        <a:rPr lang="en-US" dirty="0"/>
                        <a:t>Achievement</a:t>
                      </a:r>
                    </a:p>
                  </a:txBody>
                  <a:tcPr/>
                </a:tc>
                <a:extLst>
                  <a:ext uri="{0D108BD9-81ED-4DB2-BD59-A6C34878D82A}">
                    <a16:rowId xmlns:a16="http://schemas.microsoft.com/office/drawing/2014/main" val="3992942100"/>
                  </a:ext>
                </a:extLst>
              </a:tr>
              <a:tr h="370840">
                <a:tc>
                  <a:txBody>
                    <a:bodyPr/>
                    <a:lstStyle/>
                    <a:p>
                      <a:pPr algn="ctr"/>
                      <a:r>
                        <a:rPr lang="en-US" dirty="0"/>
                        <a:t>Security</a:t>
                      </a:r>
                    </a:p>
                  </a:txBody>
                  <a:tcPr/>
                </a:tc>
                <a:tc>
                  <a:txBody>
                    <a:bodyPr/>
                    <a:lstStyle/>
                    <a:p>
                      <a:pPr algn="ctr"/>
                      <a:r>
                        <a:rPr lang="en-US" dirty="0"/>
                        <a:t>Recognition</a:t>
                      </a:r>
                    </a:p>
                  </a:txBody>
                  <a:tcPr/>
                </a:tc>
                <a:extLst>
                  <a:ext uri="{0D108BD9-81ED-4DB2-BD59-A6C34878D82A}">
                    <a16:rowId xmlns:a16="http://schemas.microsoft.com/office/drawing/2014/main" val="2227496286"/>
                  </a:ext>
                </a:extLst>
              </a:tr>
              <a:tr h="370840">
                <a:tc>
                  <a:txBody>
                    <a:bodyPr/>
                    <a:lstStyle/>
                    <a:p>
                      <a:pPr algn="ctr"/>
                      <a:r>
                        <a:rPr lang="en-US" dirty="0"/>
                        <a:t>Work conditions</a:t>
                      </a:r>
                    </a:p>
                  </a:txBody>
                  <a:tcPr/>
                </a:tc>
                <a:tc>
                  <a:txBody>
                    <a:bodyPr/>
                    <a:lstStyle/>
                    <a:p>
                      <a:pPr algn="ctr"/>
                      <a:r>
                        <a:rPr lang="en-US" dirty="0"/>
                        <a:t>Personal growth/Development</a:t>
                      </a:r>
                    </a:p>
                  </a:txBody>
                  <a:tcPr/>
                </a:tc>
                <a:extLst>
                  <a:ext uri="{0D108BD9-81ED-4DB2-BD59-A6C34878D82A}">
                    <a16:rowId xmlns:a16="http://schemas.microsoft.com/office/drawing/2014/main" val="443694617"/>
                  </a:ext>
                </a:extLst>
              </a:tr>
              <a:tr h="370840">
                <a:tc>
                  <a:txBody>
                    <a:bodyPr/>
                    <a:lstStyle/>
                    <a:p>
                      <a:pPr algn="ctr"/>
                      <a:r>
                        <a:rPr lang="en-US" dirty="0"/>
                        <a:t>Relationship with supervisor</a:t>
                      </a:r>
                    </a:p>
                  </a:txBody>
                  <a:tcPr/>
                </a:tc>
                <a:tc>
                  <a:txBody>
                    <a:bodyPr/>
                    <a:lstStyle/>
                    <a:p>
                      <a:pPr algn="ctr"/>
                      <a:r>
                        <a:rPr lang="en-US" dirty="0"/>
                        <a:t>Advancement/Promotion</a:t>
                      </a:r>
                    </a:p>
                  </a:txBody>
                  <a:tcPr/>
                </a:tc>
                <a:extLst>
                  <a:ext uri="{0D108BD9-81ED-4DB2-BD59-A6C34878D82A}">
                    <a16:rowId xmlns:a16="http://schemas.microsoft.com/office/drawing/2014/main" val="3697601037"/>
                  </a:ext>
                </a:extLst>
              </a:tr>
              <a:tr h="370840">
                <a:tc>
                  <a:txBody>
                    <a:bodyPr/>
                    <a:lstStyle/>
                    <a:p>
                      <a:pPr algn="ctr"/>
                      <a:r>
                        <a:rPr lang="en-US" dirty="0"/>
                        <a:t>Relationship with subordinates</a:t>
                      </a:r>
                    </a:p>
                  </a:txBody>
                  <a:tcPr/>
                </a:tc>
                <a:tc>
                  <a:txBody>
                    <a:bodyPr/>
                    <a:lstStyle/>
                    <a:p>
                      <a:pPr algn="ctr"/>
                      <a:r>
                        <a:rPr lang="en-US" dirty="0"/>
                        <a:t>Work itself</a:t>
                      </a:r>
                    </a:p>
                  </a:txBody>
                  <a:tcPr/>
                </a:tc>
                <a:extLst>
                  <a:ext uri="{0D108BD9-81ED-4DB2-BD59-A6C34878D82A}">
                    <a16:rowId xmlns:a16="http://schemas.microsoft.com/office/drawing/2014/main" val="4081216274"/>
                  </a:ext>
                </a:extLst>
              </a:tr>
              <a:tr h="370840">
                <a:tc>
                  <a:txBody>
                    <a:bodyPr/>
                    <a:lstStyle/>
                    <a:p>
                      <a:pPr algn="ctr"/>
                      <a:r>
                        <a:rPr lang="en-US" dirty="0"/>
                        <a:t>Salary</a:t>
                      </a:r>
                    </a:p>
                  </a:txBody>
                  <a:tcPr/>
                </a:tc>
                <a:tc>
                  <a:txBody>
                    <a:bodyPr/>
                    <a:lstStyle/>
                    <a:p>
                      <a:pPr algn="ctr"/>
                      <a:endParaRPr lang="en-US" dirty="0"/>
                    </a:p>
                  </a:txBody>
                  <a:tcPr/>
                </a:tc>
                <a:extLst>
                  <a:ext uri="{0D108BD9-81ED-4DB2-BD59-A6C34878D82A}">
                    <a16:rowId xmlns:a16="http://schemas.microsoft.com/office/drawing/2014/main" val="1294336714"/>
                  </a:ext>
                </a:extLst>
              </a:tr>
            </a:tbl>
          </a:graphicData>
        </a:graphic>
      </p:graphicFrame>
    </p:spTree>
    <p:extLst>
      <p:ext uri="{BB962C8B-B14F-4D97-AF65-F5344CB8AC3E}">
        <p14:creationId xmlns:p14="http://schemas.microsoft.com/office/powerpoint/2010/main" val="2521732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5CED18-DEEF-F37F-000C-D92A6F816882}"/>
              </a:ext>
            </a:extLst>
          </p:cNvPr>
          <p:cNvSpPr txBox="1"/>
          <p:nvPr/>
        </p:nvSpPr>
        <p:spPr>
          <a:xfrm>
            <a:off x="735496" y="806687"/>
            <a:ext cx="4194313" cy="707886"/>
          </a:xfrm>
          <a:prstGeom prst="rect">
            <a:avLst/>
          </a:prstGeom>
          <a:noFill/>
          <a:ln>
            <a:solidFill>
              <a:schemeClr val="accent1"/>
            </a:solidFill>
          </a:ln>
        </p:spPr>
        <p:txBody>
          <a:bodyPr wrap="square" rtlCol="0">
            <a:spAutoFit/>
          </a:bodyPr>
          <a:lstStyle/>
          <a:p>
            <a:pPr algn="ctr"/>
            <a:r>
              <a:rPr lang="en-US" sz="4000" b="1" dirty="0"/>
              <a:t>Discussion Task:</a:t>
            </a:r>
          </a:p>
        </p:txBody>
      </p:sp>
      <p:sp>
        <p:nvSpPr>
          <p:cNvPr id="3" name="TextBox 2">
            <a:extLst>
              <a:ext uri="{FF2B5EF4-FFF2-40B4-BE49-F238E27FC236}">
                <a16:creationId xmlns:a16="http://schemas.microsoft.com/office/drawing/2014/main" id="{8FDD81F5-A6DD-2A4A-3E07-AAC6D39F3760}"/>
              </a:ext>
            </a:extLst>
          </p:cNvPr>
          <p:cNvSpPr txBox="1"/>
          <p:nvPr/>
        </p:nvSpPr>
        <p:spPr>
          <a:xfrm>
            <a:off x="743817" y="2010121"/>
            <a:ext cx="9899374" cy="923330"/>
          </a:xfrm>
          <a:prstGeom prst="rect">
            <a:avLst/>
          </a:prstGeom>
          <a:noFill/>
          <a:ln>
            <a:solidFill>
              <a:schemeClr val="accent1"/>
            </a:solidFill>
          </a:ln>
        </p:spPr>
        <p:txBody>
          <a:bodyPr wrap="square" rtlCol="0">
            <a:spAutoFit/>
          </a:bodyPr>
          <a:lstStyle/>
          <a:p>
            <a:r>
              <a:rPr lang="en-US" dirty="0"/>
              <a:t>Look at this case study.</a:t>
            </a:r>
          </a:p>
          <a:p>
            <a:pPr marL="285750" indent="-285750">
              <a:buFont typeface="Arial" panose="020B0604020202020204" pitchFamily="34" charset="0"/>
              <a:buChar char="•"/>
            </a:pPr>
            <a:r>
              <a:rPr lang="en-US" dirty="0"/>
              <a:t>Why do you think the workers might not be happy in their jobs?</a:t>
            </a:r>
          </a:p>
          <a:p>
            <a:pPr marL="285750" indent="-285750">
              <a:buFont typeface="Arial" panose="020B0604020202020204" pitchFamily="34" charset="0"/>
              <a:buChar char="•"/>
            </a:pPr>
            <a:r>
              <a:rPr lang="en-US" dirty="0"/>
              <a:t>How do you think the management might increase the motivation of their workers.</a:t>
            </a:r>
          </a:p>
        </p:txBody>
      </p:sp>
      <p:sp>
        <p:nvSpPr>
          <p:cNvPr id="4" name="TextBox 3">
            <a:extLst>
              <a:ext uri="{FF2B5EF4-FFF2-40B4-BE49-F238E27FC236}">
                <a16:creationId xmlns:a16="http://schemas.microsoft.com/office/drawing/2014/main" id="{5563E4BC-F18A-4AE1-0F41-F94F068CEAC5}"/>
              </a:ext>
            </a:extLst>
          </p:cNvPr>
          <p:cNvSpPr txBox="1"/>
          <p:nvPr/>
        </p:nvSpPr>
        <p:spPr>
          <a:xfrm>
            <a:off x="735496" y="3429000"/>
            <a:ext cx="9907695" cy="2308324"/>
          </a:xfrm>
          <a:prstGeom prst="rect">
            <a:avLst/>
          </a:prstGeom>
          <a:noFill/>
          <a:ln>
            <a:solidFill>
              <a:schemeClr val="accent1"/>
            </a:solidFill>
          </a:ln>
        </p:spPr>
        <p:txBody>
          <a:bodyPr wrap="square" rtlCol="0">
            <a:spAutoFit/>
          </a:bodyPr>
          <a:lstStyle/>
          <a:p>
            <a:r>
              <a:rPr lang="en-US" dirty="0"/>
              <a:t>Company A employs 100 workers taking telephone orders and making calls to potential customers. The company thinks it treats its workers well. The offices they work in are well lit, warm but not too hot, the salary is similar to pay in other similar jobs, the supervisors are polite and keep checking the work of the employees. The workers are told what to do have no opportunities for promotion. There is no recognition or workers who have done well in their jobs. The management is worried because the workers do not seem to be particularly happy and have not increased their productivity. There is high </a:t>
            </a:r>
            <a:r>
              <a:rPr lang="en-US" dirty="0" err="1"/>
              <a:t>labour</a:t>
            </a:r>
            <a:r>
              <a:rPr lang="en-US" dirty="0"/>
              <a:t> turnover.</a:t>
            </a:r>
          </a:p>
        </p:txBody>
      </p:sp>
    </p:spTree>
    <p:extLst>
      <p:ext uri="{BB962C8B-B14F-4D97-AF65-F5344CB8AC3E}">
        <p14:creationId xmlns:p14="http://schemas.microsoft.com/office/powerpoint/2010/main" val="2435710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{C80A1FCB-E055-B147-B69A-F660D8A4CFC4}tf10001076</Template>
  <TotalTime>51</TotalTime>
  <Words>992</Words>
  <Application>Microsoft Macintosh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 Boardroom</vt:lpstr>
      <vt:lpstr>Motivation Theorists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Theorists</dc:title>
  <dc:creator>Melanie Wright</dc:creator>
  <cp:lastModifiedBy>Melanie Wright</cp:lastModifiedBy>
  <cp:revision>11</cp:revision>
  <dcterms:created xsi:type="dcterms:W3CDTF">2023-02-12T20:12:15Z</dcterms:created>
  <dcterms:modified xsi:type="dcterms:W3CDTF">2023-02-12T21:03:32Z</dcterms:modified>
</cp:coreProperties>
</file>