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9"/>
  </p:normalViewPr>
  <p:slideViewPr>
    <p:cSldViewPr snapToGrid="0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13A023F-BACC-E549-BAD3-19546B2C54A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395C28D-C862-3346-919F-D7A028E79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8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23F-BACC-E549-BAD3-19546B2C54A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28D-C862-3346-919F-D7A028E79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3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23F-BACC-E549-BAD3-19546B2C54A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28D-C862-3346-919F-D7A028E79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6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23F-BACC-E549-BAD3-19546B2C54A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28D-C862-3346-919F-D7A028E79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63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23F-BACC-E549-BAD3-19546B2C54A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28D-C862-3346-919F-D7A028E79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72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23F-BACC-E549-BAD3-19546B2C54A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28D-C862-3346-919F-D7A028E79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00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23F-BACC-E549-BAD3-19546B2C54A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28D-C862-3346-919F-D7A028E79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7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13A023F-BACC-E549-BAD3-19546B2C54A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28D-C862-3346-919F-D7A028E79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79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13A023F-BACC-E549-BAD3-19546B2C54A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28D-C862-3346-919F-D7A028E79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37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23F-BACC-E549-BAD3-19546B2C54A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28D-C862-3346-919F-D7A028E79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7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23F-BACC-E549-BAD3-19546B2C54A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28D-C862-3346-919F-D7A028E79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3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23F-BACC-E549-BAD3-19546B2C54A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28D-C862-3346-919F-D7A028E79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23F-BACC-E549-BAD3-19546B2C54A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28D-C862-3346-919F-D7A028E79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0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23F-BACC-E549-BAD3-19546B2C54A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28D-C862-3346-919F-D7A028E79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9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23F-BACC-E549-BAD3-19546B2C54A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28D-C862-3346-919F-D7A028E79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5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23F-BACC-E549-BAD3-19546B2C54A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28D-C862-3346-919F-D7A028E79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9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23F-BACC-E549-BAD3-19546B2C54A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C28D-C862-3346-919F-D7A028E79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3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13A023F-BACC-E549-BAD3-19546B2C54AD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395C28D-C862-3346-919F-D7A028E79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5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vectors/smiley-happy-face-smile-lucky-559124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freepngimg.com/png/85277-emoticon-emotion-sadness-iphone-emoji-free-hd-image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B5B85-2F88-72DD-7567-0C598DDFE1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Why do people work?</a:t>
            </a:r>
          </a:p>
        </p:txBody>
      </p:sp>
    </p:spTree>
    <p:extLst>
      <p:ext uri="{BB962C8B-B14F-4D97-AF65-F5344CB8AC3E}">
        <p14:creationId xmlns:p14="http://schemas.microsoft.com/office/powerpoint/2010/main" val="3490975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395377-7B3A-4886-C7C7-349CC070E66E}"/>
              </a:ext>
            </a:extLst>
          </p:cNvPr>
          <p:cNvSpPr txBox="1"/>
          <p:nvPr/>
        </p:nvSpPr>
        <p:spPr>
          <a:xfrm>
            <a:off x="2063578" y="2136338"/>
            <a:ext cx="7722973" cy="258532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/>
              <a:t>Task:</a:t>
            </a:r>
          </a:p>
          <a:p>
            <a:endParaRPr lang="en-US" dirty="0"/>
          </a:p>
          <a:p>
            <a:r>
              <a:rPr lang="en-US" dirty="0"/>
              <a:t>Take notes on the non-financial methods of motivation on pages 71 – 73.</a:t>
            </a:r>
          </a:p>
          <a:p>
            <a:endParaRPr lang="en-US" dirty="0"/>
          </a:p>
          <a:p>
            <a:r>
              <a:rPr lang="en-US" dirty="0"/>
              <a:t>Copy the revision summary on page 73.</a:t>
            </a:r>
          </a:p>
          <a:p>
            <a:endParaRPr lang="en-US" dirty="0"/>
          </a:p>
          <a:p>
            <a:r>
              <a:rPr lang="en-US" dirty="0"/>
              <a:t>Complete Activity 6.6 on page 74.</a:t>
            </a:r>
          </a:p>
        </p:txBody>
      </p:sp>
    </p:spTree>
    <p:extLst>
      <p:ext uri="{BB962C8B-B14F-4D97-AF65-F5344CB8AC3E}">
        <p14:creationId xmlns:p14="http://schemas.microsoft.com/office/powerpoint/2010/main" val="253843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0CD174-34F9-2633-2E3B-C980CC8ACC62}"/>
              </a:ext>
            </a:extLst>
          </p:cNvPr>
          <p:cNvSpPr txBox="1"/>
          <p:nvPr/>
        </p:nvSpPr>
        <p:spPr>
          <a:xfrm>
            <a:off x="4540079" y="3085638"/>
            <a:ext cx="3039762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Why Work?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4B49E-B559-909F-0287-269A8266CEB2}"/>
              </a:ext>
            </a:extLst>
          </p:cNvPr>
          <p:cNvSpPr txBox="1"/>
          <p:nvPr/>
        </p:nvSpPr>
        <p:spPr>
          <a:xfrm>
            <a:off x="1371600" y="1064218"/>
            <a:ext cx="2607276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Money</a:t>
            </a:r>
          </a:p>
          <a:p>
            <a:pPr algn="ctr"/>
            <a:r>
              <a:rPr lang="en-US" sz="1600" dirty="0"/>
              <a:t>to pay for necessities</a:t>
            </a:r>
          </a:p>
          <a:p>
            <a:pPr algn="ctr"/>
            <a:r>
              <a:rPr lang="en-US" sz="1600" dirty="0"/>
              <a:t>and some luxuries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01B789-E3F6-96F8-98CB-633058C72089}"/>
              </a:ext>
            </a:extLst>
          </p:cNvPr>
          <p:cNvSpPr txBox="1"/>
          <p:nvPr/>
        </p:nvSpPr>
        <p:spPr>
          <a:xfrm>
            <a:off x="5277365" y="817997"/>
            <a:ext cx="4604952" cy="10772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Security</a:t>
            </a:r>
          </a:p>
          <a:p>
            <a:pPr algn="ctr"/>
            <a:r>
              <a:rPr lang="en-US" sz="1600" dirty="0"/>
              <a:t>A sense of security, i.e. knowing that your job and pay are safe – you </a:t>
            </a:r>
          </a:p>
          <a:p>
            <a:pPr algn="ctr"/>
            <a:r>
              <a:rPr lang="en-US" sz="1600" dirty="0"/>
              <a:t>are not likely to lose your job.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F0C204-83E6-929B-16A2-75DA9293CA71}"/>
              </a:ext>
            </a:extLst>
          </p:cNvPr>
          <p:cNvSpPr txBox="1"/>
          <p:nvPr/>
        </p:nvSpPr>
        <p:spPr>
          <a:xfrm>
            <a:off x="433518" y="3315894"/>
            <a:ext cx="3245708" cy="10772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Social needs (</a:t>
            </a:r>
            <a:r>
              <a:rPr lang="en-US" sz="1600" b="1" dirty="0" err="1"/>
              <a:t>affliation</a:t>
            </a:r>
            <a:r>
              <a:rPr lang="en-US" sz="1600" b="1" dirty="0"/>
              <a:t>)</a:t>
            </a:r>
          </a:p>
          <a:p>
            <a:pPr algn="ctr"/>
            <a:r>
              <a:rPr lang="en-US" sz="1600" dirty="0"/>
              <a:t>feeling part of a group or</a:t>
            </a:r>
          </a:p>
          <a:p>
            <a:pPr algn="ctr"/>
            <a:r>
              <a:rPr lang="en-US" sz="1600" dirty="0" err="1"/>
              <a:t>organisation</a:t>
            </a:r>
            <a:r>
              <a:rPr lang="en-US" sz="1600" dirty="0"/>
              <a:t>, meeting people,</a:t>
            </a:r>
          </a:p>
          <a:p>
            <a:pPr algn="ctr"/>
            <a:r>
              <a:rPr lang="en-US" sz="1600" dirty="0"/>
              <a:t>making friends at work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E1F2BE-AD5A-A45B-B505-0E1C64585D2A}"/>
              </a:ext>
            </a:extLst>
          </p:cNvPr>
          <p:cNvSpPr txBox="1"/>
          <p:nvPr/>
        </p:nvSpPr>
        <p:spPr>
          <a:xfrm>
            <a:off x="4540079" y="5075990"/>
            <a:ext cx="3354858" cy="10772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Esteem need</a:t>
            </a:r>
          </a:p>
          <a:p>
            <a:pPr algn="ctr"/>
            <a:r>
              <a:rPr lang="en-US" sz="1600" b="1" dirty="0"/>
              <a:t>(self importance)</a:t>
            </a:r>
          </a:p>
          <a:p>
            <a:pPr algn="ctr"/>
            <a:r>
              <a:rPr lang="en-US" sz="1600" dirty="0"/>
              <a:t>feeling important, feeling</a:t>
            </a:r>
          </a:p>
          <a:p>
            <a:pPr algn="ctr"/>
            <a:r>
              <a:rPr lang="en-US" sz="1600" dirty="0"/>
              <a:t>that the job you do is important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16D237-C5E3-571D-64A4-0AFBE3ADB6D4}"/>
              </a:ext>
            </a:extLst>
          </p:cNvPr>
          <p:cNvSpPr txBox="1"/>
          <p:nvPr/>
        </p:nvSpPr>
        <p:spPr>
          <a:xfrm>
            <a:off x="8519984" y="3075057"/>
            <a:ext cx="3039762" cy="10772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Job satisfaction</a:t>
            </a:r>
          </a:p>
          <a:p>
            <a:pPr algn="ctr"/>
            <a:r>
              <a:rPr lang="en-US" sz="1600" dirty="0"/>
              <a:t>enjoyment is derived from </a:t>
            </a:r>
          </a:p>
          <a:p>
            <a:pPr algn="ctr"/>
            <a:r>
              <a:rPr lang="en-US" sz="1600" dirty="0"/>
              <a:t>feeling that you have</a:t>
            </a:r>
          </a:p>
          <a:p>
            <a:pPr algn="ctr"/>
            <a:r>
              <a:rPr lang="en-US" sz="1600" dirty="0"/>
              <a:t>done a good job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805DAF-6300-768D-839D-0D3F9968CFE9}"/>
              </a:ext>
            </a:extLst>
          </p:cNvPr>
          <p:cNvCxnSpPr>
            <a:cxnSpLocks/>
          </p:cNvCxnSpPr>
          <p:nvPr/>
        </p:nvCxnSpPr>
        <p:spPr>
          <a:xfrm flipH="1">
            <a:off x="3679226" y="3467892"/>
            <a:ext cx="860853" cy="3539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77AAF70-AC8F-BE84-31A1-B2DECE54AED9}"/>
              </a:ext>
            </a:extLst>
          </p:cNvPr>
          <p:cNvCxnSpPr>
            <a:cxnSpLocks/>
          </p:cNvCxnSpPr>
          <p:nvPr/>
        </p:nvCxnSpPr>
        <p:spPr>
          <a:xfrm flipV="1">
            <a:off x="6235013" y="1895215"/>
            <a:ext cx="795982" cy="11621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4F98A93-FB30-E961-9A32-80A155B37430}"/>
              </a:ext>
            </a:extLst>
          </p:cNvPr>
          <p:cNvCxnSpPr>
            <a:cxnSpLocks/>
          </p:cNvCxnSpPr>
          <p:nvPr/>
        </p:nvCxnSpPr>
        <p:spPr>
          <a:xfrm flipH="1" flipV="1">
            <a:off x="3977847" y="1895215"/>
            <a:ext cx="1317023" cy="11621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1CBFDF2-41A8-AB24-125F-D663F3B6E045}"/>
              </a:ext>
            </a:extLst>
          </p:cNvPr>
          <p:cNvCxnSpPr>
            <a:cxnSpLocks/>
            <a:stCxn id="2" idx="3"/>
            <a:endCxn id="7" idx="1"/>
          </p:cNvCxnSpPr>
          <p:nvPr/>
        </p:nvCxnSpPr>
        <p:spPr>
          <a:xfrm>
            <a:off x="7579841" y="3439581"/>
            <a:ext cx="940143" cy="1740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325C74F-E4E9-7FA0-E246-EA8B644619AA}"/>
              </a:ext>
            </a:extLst>
          </p:cNvPr>
          <p:cNvCxnSpPr>
            <a:cxnSpLocks/>
          </p:cNvCxnSpPr>
          <p:nvPr/>
        </p:nvCxnSpPr>
        <p:spPr>
          <a:xfrm>
            <a:off x="6059960" y="3793524"/>
            <a:ext cx="0" cy="12824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768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EC8037-3774-C2B3-9A68-B80A7F4C634F}"/>
              </a:ext>
            </a:extLst>
          </p:cNvPr>
          <p:cNvSpPr txBox="1"/>
          <p:nvPr/>
        </p:nvSpPr>
        <p:spPr>
          <a:xfrm>
            <a:off x="1013255" y="988541"/>
            <a:ext cx="6783860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Benefits of a well motivated workforce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63784C-27AA-C06A-2BE4-11F95E7AAC15}"/>
              </a:ext>
            </a:extLst>
          </p:cNvPr>
          <p:cNvSpPr txBox="1"/>
          <p:nvPr/>
        </p:nvSpPr>
        <p:spPr>
          <a:xfrm>
            <a:off x="1013255" y="2026508"/>
            <a:ext cx="99719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 productivity – high output per worker - in a business usually comes from a workforce that is motivated to work effectively and from this comes increased profits. A well motivated workforce gives benefits to a business, including:</a:t>
            </a:r>
          </a:p>
          <a:p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High output per worker – which helps keep costs low and increase profits.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Willingness to accept change, for example, new methods of working.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Two-way communication with management, for example, suggestions for improving quality.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Low </a:t>
            </a:r>
            <a:r>
              <a:rPr lang="en-US" dirty="0" err="1"/>
              <a:t>labour</a:t>
            </a:r>
            <a:r>
              <a:rPr lang="en-US" dirty="0"/>
              <a:t> turnover – a loyal workforce – this reduces the cost of recruiting workers who leave.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Low rates of absenteeism – reducing the disruption caused by absence from work.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Low rates of strike action – avoiding damage to customer relations.</a:t>
            </a:r>
          </a:p>
        </p:txBody>
      </p:sp>
    </p:spTree>
    <p:extLst>
      <p:ext uri="{BB962C8B-B14F-4D97-AF65-F5344CB8AC3E}">
        <p14:creationId xmlns:p14="http://schemas.microsoft.com/office/powerpoint/2010/main" val="1421142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A57254-C6DE-7DED-3D53-45E74ADA07FD}"/>
              </a:ext>
            </a:extLst>
          </p:cNvPr>
          <p:cNvSpPr txBox="1"/>
          <p:nvPr/>
        </p:nvSpPr>
        <p:spPr>
          <a:xfrm>
            <a:off x="642550" y="843638"/>
            <a:ext cx="9613558" cy="10772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The difference between well motivated workers and unhappy workers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608E5C-2947-0696-ABBF-C9BB3682C2F9}"/>
              </a:ext>
            </a:extLst>
          </p:cNvPr>
          <p:cNvSpPr txBox="1"/>
          <p:nvPr/>
        </p:nvSpPr>
        <p:spPr>
          <a:xfrm>
            <a:off x="771654" y="2533136"/>
            <a:ext cx="9144000" cy="36205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D7C5F7-1932-7C50-558B-DCCB0B6F71DE}"/>
              </a:ext>
            </a:extLst>
          </p:cNvPr>
          <p:cNvSpPr txBox="1"/>
          <p:nvPr/>
        </p:nvSpPr>
        <p:spPr>
          <a:xfrm>
            <a:off x="3560805" y="3225365"/>
            <a:ext cx="1764957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 productivity</a:t>
            </a:r>
          </a:p>
          <a:p>
            <a:r>
              <a:rPr lang="en-US" sz="1400" dirty="0"/>
              <a:t>(employees work</a:t>
            </a:r>
          </a:p>
          <a:p>
            <a:r>
              <a:rPr lang="en-US" sz="1400" dirty="0"/>
              <a:t>more effectively)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203696-EB71-F4C6-568B-9B51DAC7DF9A}"/>
              </a:ext>
            </a:extLst>
          </p:cNvPr>
          <p:cNvSpPr txBox="1"/>
          <p:nvPr/>
        </p:nvSpPr>
        <p:spPr>
          <a:xfrm>
            <a:off x="1278921" y="4699686"/>
            <a:ext cx="151988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unhappy</a:t>
            </a:r>
          </a:p>
          <a:p>
            <a:r>
              <a:rPr lang="en-US" sz="1400" dirty="0"/>
              <a:t>workers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F8E8D7-7121-8A8A-1928-1CECEEB19C7C}"/>
              </a:ext>
            </a:extLst>
          </p:cNvPr>
          <p:cNvSpPr txBox="1"/>
          <p:nvPr/>
        </p:nvSpPr>
        <p:spPr>
          <a:xfrm>
            <a:off x="1221258" y="3320731"/>
            <a:ext cx="151988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Well motivated</a:t>
            </a:r>
          </a:p>
          <a:p>
            <a:r>
              <a:rPr lang="en-US" sz="1400" dirty="0"/>
              <a:t>workers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331213-1D27-D94D-F03A-8ED947B0C7B1}"/>
              </a:ext>
            </a:extLst>
          </p:cNvPr>
          <p:cNvSpPr txBox="1"/>
          <p:nvPr/>
        </p:nvSpPr>
        <p:spPr>
          <a:xfrm>
            <a:off x="6201033" y="3313848"/>
            <a:ext cx="151988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Increased </a:t>
            </a:r>
          </a:p>
          <a:p>
            <a:r>
              <a:rPr lang="en-US" sz="1400" dirty="0"/>
              <a:t>output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C73435-B5AF-4E6C-B4F0-AC1EB56881BC}"/>
              </a:ext>
            </a:extLst>
          </p:cNvPr>
          <p:cNvSpPr txBox="1"/>
          <p:nvPr/>
        </p:nvSpPr>
        <p:spPr>
          <a:xfrm>
            <a:off x="6201033" y="4611069"/>
            <a:ext cx="151988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  <a:p>
            <a:r>
              <a:rPr lang="en-US" sz="1400" dirty="0"/>
              <a:t>output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C9215D-3CD2-C15D-602E-006B84C1070C}"/>
              </a:ext>
            </a:extLst>
          </p:cNvPr>
          <p:cNvSpPr txBox="1"/>
          <p:nvPr/>
        </p:nvSpPr>
        <p:spPr>
          <a:xfrm>
            <a:off x="3672016" y="4699686"/>
            <a:ext cx="176495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Do not work very</a:t>
            </a:r>
          </a:p>
          <a:p>
            <a:r>
              <a:rPr lang="en-US" sz="1400" dirty="0"/>
              <a:t>effectively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DEBA1B-A63F-BD75-4C78-29A9D254A2E4}"/>
              </a:ext>
            </a:extLst>
          </p:cNvPr>
          <p:cNvSpPr txBox="1"/>
          <p:nvPr/>
        </p:nvSpPr>
        <p:spPr>
          <a:xfrm>
            <a:off x="8596185" y="2948854"/>
            <a:ext cx="980303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Higher </a:t>
            </a:r>
          </a:p>
          <a:p>
            <a:r>
              <a:rPr lang="en-US" sz="1400" dirty="0"/>
              <a:t>Profits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1E74DE-A87F-D75A-AF95-A4B3D9221757}"/>
              </a:ext>
            </a:extLst>
          </p:cNvPr>
          <p:cNvSpPr txBox="1"/>
          <p:nvPr/>
        </p:nvSpPr>
        <p:spPr>
          <a:xfrm>
            <a:off x="8596185" y="4480938"/>
            <a:ext cx="980302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Lower </a:t>
            </a:r>
          </a:p>
          <a:p>
            <a:r>
              <a:rPr lang="en-US" sz="1400" dirty="0"/>
              <a:t>Profits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pic>
        <p:nvPicPr>
          <p:cNvPr id="16" name="Picture 15" descr="Shape, circle&#10;&#10;Description automatically generated">
            <a:extLst>
              <a:ext uri="{FF2B5EF4-FFF2-40B4-BE49-F238E27FC236}">
                <a16:creationId xmlns:a16="http://schemas.microsoft.com/office/drawing/2014/main" id="{F972CF54-3562-20A6-3D94-6B8DB985C7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795952" y="3533629"/>
            <a:ext cx="527050" cy="527050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912AB6C9-AAC5-CFC9-F72A-B2756A54C7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786161" y="5065713"/>
            <a:ext cx="546632" cy="546632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F5D989A-1AF8-CD6C-3E24-130B4CEDFB22}"/>
              </a:ext>
            </a:extLst>
          </p:cNvPr>
          <p:cNvCxnSpPr/>
          <p:nvPr/>
        </p:nvCxnSpPr>
        <p:spPr>
          <a:xfrm>
            <a:off x="2741139" y="3594697"/>
            <a:ext cx="81966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771C1A7-E5B5-3081-8CC0-94A90F6F654D}"/>
              </a:ext>
            </a:extLst>
          </p:cNvPr>
          <p:cNvCxnSpPr/>
          <p:nvPr/>
        </p:nvCxnSpPr>
        <p:spPr>
          <a:xfrm>
            <a:off x="7776519" y="3511915"/>
            <a:ext cx="81966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1849F3F-1F5E-5211-8DE5-0F2567397571}"/>
              </a:ext>
            </a:extLst>
          </p:cNvPr>
          <p:cNvCxnSpPr/>
          <p:nvPr/>
        </p:nvCxnSpPr>
        <p:spPr>
          <a:xfrm>
            <a:off x="5381367" y="3594697"/>
            <a:ext cx="81966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7758EFC-4B12-9B6E-2943-FD3F04D56FF2}"/>
              </a:ext>
            </a:extLst>
          </p:cNvPr>
          <p:cNvCxnSpPr/>
          <p:nvPr/>
        </p:nvCxnSpPr>
        <p:spPr>
          <a:xfrm>
            <a:off x="2852350" y="4964296"/>
            <a:ext cx="81966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D2CC8D9-9A40-8FDA-82DE-4DD9156B6CAE}"/>
              </a:ext>
            </a:extLst>
          </p:cNvPr>
          <p:cNvCxnSpPr>
            <a:cxnSpLocks/>
          </p:cNvCxnSpPr>
          <p:nvPr/>
        </p:nvCxnSpPr>
        <p:spPr>
          <a:xfrm>
            <a:off x="5436973" y="4872679"/>
            <a:ext cx="76406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4325F5C-0E27-5BD1-1F7D-A3A4AB776265}"/>
              </a:ext>
            </a:extLst>
          </p:cNvPr>
          <p:cNvCxnSpPr/>
          <p:nvPr/>
        </p:nvCxnSpPr>
        <p:spPr>
          <a:xfrm>
            <a:off x="7776519" y="4872679"/>
            <a:ext cx="81966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01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D22DB-0E82-8852-3A2F-AE38D65DA9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Rewards for work</a:t>
            </a:r>
          </a:p>
        </p:txBody>
      </p:sp>
    </p:spTree>
    <p:extLst>
      <p:ext uri="{BB962C8B-B14F-4D97-AF65-F5344CB8AC3E}">
        <p14:creationId xmlns:p14="http://schemas.microsoft.com/office/powerpoint/2010/main" val="2835805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AFA89C-4705-2EC1-1850-2783CDE48697}"/>
              </a:ext>
            </a:extLst>
          </p:cNvPr>
          <p:cNvSpPr txBox="1"/>
          <p:nvPr/>
        </p:nvSpPr>
        <p:spPr>
          <a:xfrm>
            <a:off x="1569307" y="1396314"/>
            <a:ext cx="7970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are various ways in which workers can be rewarded for work. These can either be financial or non-financial.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E26616-E398-706B-8776-E6CA8F5C3144}"/>
              </a:ext>
            </a:extLst>
          </p:cNvPr>
          <p:cNvSpPr txBox="1"/>
          <p:nvPr/>
        </p:nvSpPr>
        <p:spPr>
          <a:xfrm>
            <a:off x="1569308" y="2376258"/>
            <a:ext cx="79701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Financial rewards are forms of payment that are used to provide incentives for people to work. Some of the most effective are:</a:t>
            </a:r>
          </a:p>
          <a:p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Wage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Salary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Bonus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Commission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Profit sharing</a:t>
            </a:r>
          </a:p>
        </p:txBody>
      </p:sp>
    </p:spTree>
    <p:extLst>
      <p:ext uri="{BB962C8B-B14F-4D97-AF65-F5344CB8AC3E}">
        <p14:creationId xmlns:p14="http://schemas.microsoft.com/office/powerpoint/2010/main" val="424905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BA1746-A9F9-0212-FBFA-C3B767B472BB}"/>
              </a:ext>
            </a:extLst>
          </p:cNvPr>
          <p:cNvSpPr txBox="1"/>
          <p:nvPr/>
        </p:nvSpPr>
        <p:spPr>
          <a:xfrm>
            <a:off x="2290120" y="1433385"/>
            <a:ext cx="1577546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Commission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1D6914-24DD-9D9E-893F-72D82B2AB2ED}"/>
              </a:ext>
            </a:extLst>
          </p:cNvPr>
          <p:cNvSpPr txBox="1"/>
          <p:nvPr/>
        </p:nvSpPr>
        <p:spPr>
          <a:xfrm>
            <a:off x="9440562" y="4159775"/>
            <a:ext cx="1231557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Salaries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0F75DD-9B36-5765-7592-29FD3B3CACD6}"/>
              </a:ext>
            </a:extLst>
          </p:cNvPr>
          <p:cNvSpPr txBox="1"/>
          <p:nvPr/>
        </p:nvSpPr>
        <p:spPr>
          <a:xfrm>
            <a:off x="5424616" y="5171071"/>
            <a:ext cx="1616674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Profit sharing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D382DB-1208-635B-5904-15381D4B6246}"/>
              </a:ext>
            </a:extLst>
          </p:cNvPr>
          <p:cNvSpPr txBox="1"/>
          <p:nvPr/>
        </p:nvSpPr>
        <p:spPr>
          <a:xfrm>
            <a:off x="8007179" y="1433385"/>
            <a:ext cx="1178011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Bonus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CA92AE-6FC5-A8BF-C632-0C38A2FA7E49}"/>
              </a:ext>
            </a:extLst>
          </p:cNvPr>
          <p:cNvSpPr txBox="1"/>
          <p:nvPr/>
        </p:nvSpPr>
        <p:spPr>
          <a:xfrm>
            <a:off x="2796745" y="5171071"/>
            <a:ext cx="1416911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 Rate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4AC7C-D147-5356-BBA8-C41BA2EC1A15}"/>
              </a:ext>
            </a:extLst>
          </p:cNvPr>
          <p:cNvSpPr txBox="1"/>
          <p:nvPr/>
        </p:nvSpPr>
        <p:spPr>
          <a:xfrm>
            <a:off x="411891" y="5171071"/>
            <a:ext cx="141691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Piece Rate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47B7C8F-BEF4-5843-D8DC-9FB8D1EEA6F2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6216479" y="3957723"/>
            <a:ext cx="16474" cy="12133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CC7EAEF-9C0E-F143-35F9-F27422A49718}"/>
              </a:ext>
            </a:extLst>
          </p:cNvPr>
          <p:cNvCxnSpPr/>
          <p:nvPr/>
        </p:nvCxnSpPr>
        <p:spPr>
          <a:xfrm flipH="1" flipV="1">
            <a:off x="3731741" y="1802717"/>
            <a:ext cx="815545" cy="8034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6C54B9C-E6C8-AAD1-5567-1660D524F8CF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7844481" y="3929625"/>
            <a:ext cx="1596081" cy="4148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43530D4-38D3-C11B-4D99-E1B5D5CF86E3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7844481" y="1802717"/>
            <a:ext cx="751704" cy="8034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1E19EBA-692D-DFC9-BAD0-7116DD2D4E1A}"/>
              </a:ext>
            </a:extLst>
          </p:cNvPr>
          <p:cNvCxnSpPr>
            <a:cxnSpLocks/>
            <a:endCxn id="3" idx="3"/>
          </p:cNvCxnSpPr>
          <p:nvPr/>
        </p:nvCxnSpPr>
        <p:spPr>
          <a:xfrm flipH="1">
            <a:off x="2813222" y="3929625"/>
            <a:ext cx="1534296" cy="4148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F6066E7-2951-6CC3-C016-9219607B5E84}"/>
              </a:ext>
            </a:extLst>
          </p:cNvPr>
          <p:cNvSpPr txBox="1"/>
          <p:nvPr/>
        </p:nvSpPr>
        <p:spPr>
          <a:xfrm>
            <a:off x="4347518" y="2606186"/>
            <a:ext cx="3496963" cy="132343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Methods of Payment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5F47497-D07B-5BA4-5F1D-D76E19CBD1E3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2290120" y="4529107"/>
            <a:ext cx="972321" cy="6419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55C21A7-15C2-2BEB-F3A4-D12CD43B0287}"/>
              </a:ext>
            </a:extLst>
          </p:cNvPr>
          <p:cNvCxnSpPr>
            <a:cxnSpLocks/>
          </p:cNvCxnSpPr>
          <p:nvPr/>
        </p:nvCxnSpPr>
        <p:spPr>
          <a:xfrm flipH="1">
            <a:off x="1371340" y="4529107"/>
            <a:ext cx="812652" cy="6419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254B2EE-FF94-56E4-EF99-816E1D77234C}"/>
              </a:ext>
            </a:extLst>
          </p:cNvPr>
          <p:cNvSpPr txBox="1"/>
          <p:nvPr/>
        </p:nvSpPr>
        <p:spPr>
          <a:xfrm>
            <a:off x="1767018" y="4159775"/>
            <a:ext cx="1046204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Wages</a:t>
            </a:r>
          </a:p>
        </p:txBody>
      </p:sp>
    </p:spTree>
    <p:extLst>
      <p:ext uri="{BB962C8B-B14F-4D97-AF65-F5344CB8AC3E}">
        <p14:creationId xmlns:p14="http://schemas.microsoft.com/office/powerpoint/2010/main" val="2546770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F3C318-6B31-F38D-D1E9-F55B75A3501E}"/>
              </a:ext>
            </a:extLst>
          </p:cNvPr>
          <p:cNvSpPr txBox="1"/>
          <p:nvPr/>
        </p:nvSpPr>
        <p:spPr>
          <a:xfrm>
            <a:off x="2240692" y="2075934"/>
            <a:ext cx="7710616" cy="23083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/>
              <a:t>Task:</a:t>
            </a:r>
          </a:p>
          <a:p>
            <a:endParaRPr lang="en-US" dirty="0"/>
          </a:p>
          <a:p>
            <a:r>
              <a:rPr lang="en-US" dirty="0"/>
              <a:t>Take notes from pages 68 – 70 on financial methods of motivation.</a:t>
            </a:r>
          </a:p>
          <a:p>
            <a:endParaRPr lang="en-US" dirty="0"/>
          </a:p>
          <a:p>
            <a:r>
              <a:rPr lang="en-US" dirty="0"/>
              <a:t>Explain what fringe benefits are.</a:t>
            </a:r>
          </a:p>
          <a:p>
            <a:endParaRPr lang="en-US" dirty="0"/>
          </a:p>
          <a:p>
            <a:r>
              <a:rPr lang="en-US" dirty="0"/>
              <a:t>Complete Activity 6.4 on page 71.</a:t>
            </a:r>
          </a:p>
        </p:txBody>
      </p:sp>
    </p:spTree>
    <p:extLst>
      <p:ext uri="{BB962C8B-B14F-4D97-AF65-F5344CB8AC3E}">
        <p14:creationId xmlns:p14="http://schemas.microsoft.com/office/powerpoint/2010/main" val="1053334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98EF3D-633D-7406-2AD7-B2ACEEF97B5A}"/>
              </a:ext>
            </a:extLst>
          </p:cNvPr>
          <p:cNvSpPr txBox="1"/>
          <p:nvPr/>
        </p:nvSpPr>
        <p:spPr>
          <a:xfrm>
            <a:off x="1655806" y="1720840"/>
            <a:ext cx="80318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Non-financial methods are things that a company can do to create incentives for their workers that do not involve the business paying their workers.</a:t>
            </a:r>
          </a:p>
          <a:p>
            <a:endParaRPr lang="en-US" dirty="0"/>
          </a:p>
          <a:p>
            <a:r>
              <a:rPr lang="en-US" dirty="0"/>
              <a:t>These include: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Increasing job satisfaction.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Job rotation.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Job enrichment.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Autonomous work groups or teamworking.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Training.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Opportunities for promotion.</a:t>
            </a:r>
          </a:p>
        </p:txBody>
      </p:sp>
    </p:spTree>
    <p:extLst>
      <p:ext uri="{BB962C8B-B14F-4D97-AF65-F5344CB8AC3E}">
        <p14:creationId xmlns:p14="http://schemas.microsoft.com/office/powerpoint/2010/main" val="2980241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{C80A1FCB-E055-B147-B69A-F660D8A4CFC4}tf10001076</Template>
  <TotalTime>60</TotalTime>
  <Words>438</Words>
  <Application>Microsoft Macintosh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Ion Boardroom</vt:lpstr>
      <vt:lpstr>Why do people work?</vt:lpstr>
      <vt:lpstr>PowerPoint Presentation</vt:lpstr>
      <vt:lpstr>PowerPoint Presentation</vt:lpstr>
      <vt:lpstr>PowerPoint Presentation</vt:lpstr>
      <vt:lpstr>Rewards for work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people work?</dc:title>
  <dc:creator>Melanie Wright</dc:creator>
  <cp:lastModifiedBy>Melanie Wright</cp:lastModifiedBy>
  <cp:revision>11</cp:revision>
  <dcterms:created xsi:type="dcterms:W3CDTF">2023-01-23T22:28:48Z</dcterms:created>
  <dcterms:modified xsi:type="dcterms:W3CDTF">2023-01-23T23:29:09Z</dcterms:modified>
</cp:coreProperties>
</file>