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8"/>
    <p:restoredTop sz="94654"/>
  </p:normalViewPr>
  <p:slideViewPr>
    <p:cSldViewPr snapToGrid="0">
      <p:cViewPr varScale="1">
        <p:scale>
          <a:sx n="67" d="100"/>
          <a:sy n="67" d="100"/>
        </p:scale>
        <p:origin x="192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0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1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72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6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5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42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7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9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3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2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5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2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9F085C6-26AE-6F41-B77A-35B23179090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161A1D5-6FE9-4347-9401-FA5200763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4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ngall.com/communication-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44692-C050-988E-3D78-B9893B110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98701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9F583B-0736-5512-AAA7-F6A4F7D16A23}"/>
              </a:ext>
            </a:extLst>
          </p:cNvPr>
          <p:cNvSpPr txBox="1"/>
          <p:nvPr/>
        </p:nvSpPr>
        <p:spPr>
          <a:xfrm>
            <a:off x="2187147" y="2397211"/>
            <a:ext cx="82048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Task:</a:t>
            </a:r>
          </a:p>
          <a:p>
            <a:endParaRPr lang="en-US" dirty="0"/>
          </a:p>
          <a:p>
            <a:r>
              <a:rPr lang="en-US" dirty="0"/>
              <a:t>Complete the case study question 2a and 2 b on page 130.</a:t>
            </a:r>
          </a:p>
        </p:txBody>
      </p:sp>
    </p:spTree>
    <p:extLst>
      <p:ext uri="{BB962C8B-B14F-4D97-AF65-F5344CB8AC3E}">
        <p14:creationId xmlns:p14="http://schemas.microsoft.com/office/powerpoint/2010/main" val="18699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7BCABF-D24B-6D5D-2532-DCDEC29C93C9}"/>
              </a:ext>
            </a:extLst>
          </p:cNvPr>
          <p:cNvSpPr txBox="1"/>
          <p:nvPr/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What is communication?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185F6-1DD4-2D81-0F0A-61A96B9112B6}"/>
              </a:ext>
            </a:extLst>
          </p:cNvPr>
          <p:cNvSpPr txBox="1"/>
          <p:nvPr/>
        </p:nvSpPr>
        <p:spPr>
          <a:xfrm>
            <a:off x="1154954" y="2603500"/>
            <a:ext cx="5211979" cy="341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is the passing of information from a transmitter to a receiver that receives appropriate feedback.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transmitter is the person sending the message.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receiver is the person receiving the message.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B2892F90-9CA0-FB73-2B56-489D4E203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4" b="230"/>
          <a:stretch/>
        </p:blipFill>
        <p:spPr>
          <a:xfrm>
            <a:off x="6798733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46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19ABC5-E99C-11E1-2F3B-9E71E4AAF690}"/>
              </a:ext>
            </a:extLst>
          </p:cNvPr>
          <p:cNvSpPr txBox="1"/>
          <p:nvPr/>
        </p:nvSpPr>
        <p:spPr>
          <a:xfrm>
            <a:off x="704335" y="790832"/>
            <a:ext cx="8699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What is effective communication?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EB0EC-1763-2449-E57D-2FDA556D5464}"/>
              </a:ext>
            </a:extLst>
          </p:cNvPr>
          <p:cNvSpPr txBox="1"/>
          <p:nvPr/>
        </p:nvSpPr>
        <p:spPr>
          <a:xfrm>
            <a:off x="704335" y="1841157"/>
            <a:ext cx="10589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 communication is when the message that is sent by the transmitter is the same as the one that is received by the receiver. The feedback should be appropriate.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479818-59AE-00FA-264B-6E26FD51B42C}"/>
              </a:ext>
            </a:extLst>
          </p:cNvPr>
          <p:cNvSpPr txBox="1"/>
          <p:nvPr/>
        </p:nvSpPr>
        <p:spPr>
          <a:xfrm>
            <a:off x="4436075" y="3795685"/>
            <a:ext cx="312625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Effective 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B4CFE-4002-1FDA-F642-285FB74D08E1}"/>
              </a:ext>
            </a:extLst>
          </p:cNvPr>
          <p:cNvSpPr txBox="1"/>
          <p:nvPr/>
        </p:nvSpPr>
        <p:spPr>
          <a:xfrm>
            <a:off x="914399" y="3267656"/>
            <a:ext cx="247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Sender or transmitter</a:t>
            </a:r>
          </a:p>
          <a:p>
            <a:pPr algn="ctr"/>
            <a:r>
              <a:rPr lang="en-US" dirty="0"/>
              <a:t>of the message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74659-0F14-E1C4-8FF0-D9E1D9B5595F}"/>
              </a:ext>
            </a:extLst>
          </p:cNvPr>
          <p:cNvSpPr txBox="1"/>
          <p:nvPr/>
        </p:nvSpPr>
        <p:spPr>
          <a:xfrm>
            <a:off x="3527852" y="2692734"/>
            <a:ext cx="189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Clear message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D2559-D563-974D-F7C5-D405D1F14434}"/>
              </a:ext>
            </a:extLst>
          </p:cNvPr>
          <p:cNvSpPr txBox="1"/>
          <p:nvPr/>
        </p:nvSpPr>
        <p:spPr>
          <a:xfrm>
            <a:off x="6142336" y="2654460"/>
            <a:ext cx="2655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Appropriate medium</a:t>
            </a:r>
          </a:p>
          <a:p>
            <a:pPr algn="ctr"/>
            <a:r>
              <a:rPr lang="en-US" dirty="0"/>
              <a:t>or 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1213B-53AE-5747-4280-3A8B4F638668}"/>
              </a:ext>
            </a:extLst>
          </p:cNvPr>
          <p:cNvSpPr txBox="1"/>
          <p:nvPr/>
        </p:nvSpPr>
        <p:spPr>
          <a:xfrm>
            <a:off x="9164596" y="3334020"/>
            <a:ext cx="211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Receiver must by</a:t>
            </a:r>
          </a:p>
          <a:p>
            <a:pPr algn="ctr"/>
            <a:r>
              <a:rPr lang="en-US" dirty="0"/>
              <a:t>the right person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EB87D-B46F-89F1-7D78-E2F856DD3489}"/>
              </a:ext>
            </a:extLst>
          </p:cNvPr>
          <p:cNvSpPr txBox="1"/>
          <p:nvPr/>
        </p:nvSpPr>
        <p:spPr>
          <a:xfrm>
            <a:off x="3673045" y="4666642"/>
            <a:ext cx="1198605" cy="37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769DEE-7A74-FD7C-8EE8-9F3B3F06F6EA}"/>
              </a:ext>
            </a:extLst>
          </p:cNvPr>
          <p:cNvSpPr txBox="1"/>
          <p:nvPr/>
        </p:nvSpPr>
        <p:spPr>
          <a:xfrm>
            <a:off x="6870870" y="4713970"/>
            <a:ext cx="11986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External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E7A45-3F86-79BE-83CD-D976B26D764E}"/>
              </a:ext>
            </a:extLst>
          </p:cNvPr>
          <p:cNvSpPr txBox="1"/>
          <p:nvPr/>
        </p:nvSpPr>
        <p:spPr>
          <a:xfrm>
            <a:off x="2788508" y="5744001"/>
            <a:ext cx="247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people in the</a:t>
            </a:r>
          </a:p>
          <a:p>
            <a:pPr algn="ctr"/>
            <a:r>
              <a:rPr lang="en-US" dirty="0"/>
              <a:t>same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35CFA9-B45E-2182-0381-AE086189AF47}"/>
              </a:ext>
            </a:extLst>
          </p:cNvPr>
          <p:cNvSpPr txBox="1"/>
          <p:nvPr/>
        </p:nvSpPr>
        <p:spPr>
          <a:xfrm>
            <a:off x="5830326" y="5744002"/>
            <a:ext cx="3573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people in other</a:t>
            </a:r>
          </a:p>
          <a:p>
            <a:pPr algn="ctr"/>
            <a:r>
              <a:rPr lang="en-US" dirty="0" err="1"/>
              <a:t>organisations</a:t>
            </a:r>
            <a:r>
              <a:rPr lang="en-US" dirty="0"/>
              <a:t> or to customers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6E23EE-4F59-9CE1-AE62-4C62A38A64C9}"/>
              </a:ext>
            </a:extLst>
          </p:cNvPr>
          <p:cNvSpPr txBox="1"/>
          <p:nvPr/>
        </p:nvSpPr>
        <p:spPr>
          <a:xfrm rot="680098">
            <a:off x="3122217" y="3559573"/>
            <a:ext cx="167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…………….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B6CCEF-47CC-A501-37D5-85E6C39F0252}"/>
              </a:ext>
            </a:extLst>
          </p:cNvPr>
          <p:cNvSpPr txBox="1"/>
          <p:nvPr/>
        </p:nvSpPr>
        <p:spPr>
          <a:xfrm rot="2150508">
            <a:off x="6489228" y="4368167"/>
            <a:ext cx="167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……….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B9CBB1-6693-C9DB-BBF6-5D9B4F45F979}"/>
              </a:ext>
            </a:extLst>
          </p:cNvPr>
          <p:cNvSpPr txBox="1"/>
          <p:nvPr/>
        </p:nvSpPr>
        <p:spPr>
          <a:xfrm rot="18573170">
            <a:off x="5934970" y="2970040"/>
            <a:ext cx="167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……….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B12FFD-D163-F0BD-51FD-FA9EF07F0019}"/>
              </a:ext>
            </a:extLst>
          </p:cNvPr>
          <p:cNvSpPr txBox="1"/>
          <p:nvPr/>
        </p:nvSpPr>
        <p:spPr>
          <a:xfrm rot="2241682">
            <a:off x="4073350" y="3237339"/>
            <a:ext cx="167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…………….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92BC73-0737-5122-0512-C2C81C09BFA8}"/>
              </a:ext>
            </a:extLst>
          </p:cNvPr>
          <p:cNvSpPr txBox="1"/>
          <p:nvPr/>
        </p:nvSpPr>
        <p:spPr>
          <a:xfrm rot="19829275">
            <a:off x="4496233" y="4001936"/>
            <a:ext cx="167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……….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9C27D6-1DAF-016E-9712-783D7DFD53B9}"/>
              </a:ext>
            </a:extLst>
          </p:cNvPr>
          <p:cNvSpPr txBox="1"/>
          <p:nvPr/>
        </p:nvSpPr>
        <p:spPr>
          <a:xfrm rot="5400000">
            <a:off x="6726966" y="5645760"/>
            <a:ext cx="167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……….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77BCF8-FAF9-28AD-2577-FB36D98AF8DB}"/>
              </a:ext>
            </a:extLst>
          </p:cNvPr>
          <p:cNvSpPr txBox="1"/>
          <p:nvPr/>
        </p:nvSpPr>
        <p:spPr>
          <a:xfrm rot="5400000">
            <a:off x="3481982" y="5637918"/>
            <a:ext cx="167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……….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F8C2BE-A6A2-869C-60B4-C3397BB6D15A}"/>
              </a:ext>
            </a:extLst>
          </p:cNvPr>
          <p:cNvSpPr txBox="1"/>
          <p:nvPr/>
        </p:nvSpPr>
        <p:spPr>
          <a:xfrm rot="20908535">
            <a:off x="7450486" y="3551827"/>
            <a:ext cx="188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………………….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84096C-624B-4CAD-EE44-75DFC444D825}"/>
              </a:ext>
            </a:extLst>
          </p:cNvPr>
          <p:cNvSpPr txBox="1"/>
          <p:nvPr/>
        </p:nvSpPr>
        <p:spPr>
          <a:xfrm>
            <a:off x="9403492" y="4730015"/>
            <a:ext cx="250842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Copy this diagram into your book. It is also on page 118.</a:t>
            </a:r>
          </a:p>
        </p:txBody>
      </p:sp>
    </p:spTree>
    <p:extLst>
      <p:ext uri="{BB962C8B-B14F-4D97-AF65-F5344CB8AC3E}">
        <p14:creationId xmlns:p14="http://schemas.microsoft.com/office/powerpoint/2010/main" val="80820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751948-048E-FBF2-AEAC-7FBE9E13AFDD}"/>
              </a:ext>
            </a:extLst>
          </p:cNvPr>
          <p:cNvSpPr txBox="1"/>
          <p:nvPr/>
        </p:nvSpPr>
        <p:spPr>
          <a:xfrm>
            <a:off x="1482812" y="2322209"/>
            <a:ext cx="3632885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Internal Communication</a:t>
            </a:r>
          </a:p>
          <a:p>
            <a:endParaRPr lang="en-US" dirty="0"/>
          </a:p>
          <a:p>
            <a:r>
              <a:rPr lang="en-US" dirty="0"/>
              <a:t>Internal communication takes place within an organization.</a:t>
            </a:r>
          </a:p>
          <a:p>
            <a:endParaRPr lang="en-US" dirty="0"/>
          </a:p>
          <a:p>
            <a:r>
              <a:rPr lang="en-US" i="1" u="sng" dirty="0"/>
              <a:t>Examples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Notice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Internal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Signs on doors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Etc.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29FDD4-874C-66DF-D54F-9AF5AABE0A86}"/>
              </a:ext>
            </a:extLst>
          </p:cNvPr>
          <p:cNvSpPr txBox="1"/>
          <p:nvPr/>
        </p:nvSpPr>
        <p:spPr>
          <a:xfrm>
            <a:off x="488092" y="766119"/>
            <a:ext cx="952705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Internal and External Communication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10B72-FE6D-D3A4-63FF-D192F07C2355}"/>
              </a:ext>
            </a:extLst>
          </p:cNvPr>
          <p:cNvSpPr txBox="1"/>
          <p:nvPr/>
        </p:nvSpPr>
        <p:spPr>
          <a:xfrm>
            <a:off x="5966256" y="2322209"/>
            <a:ext cx="3632885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External Communication</a:t>
            </a:r>
          </a:p>
          <a:p>
            <a:endParaRPr lang="en-US" dirty="0"/>
          </a:p>
          <a:p>
            <a:r>
              <a:rPr lang="en-US" dirty="0"/>
              <a:t>External communication takes place between someone in an organization and outside the organization.</a:t>
            </a:r>
          </a:p>
          <a:p>
            <a:endParaRPr lang="en-US" dirty="0"/>
          </a:p>
          <a:p>
            <a:r>
              <a:rPr lang="en-US" i="1" u="sng" dirty="0"/>
              <a:t>Examples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Emails to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Advertising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Orders to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2027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BD3249-A6A4-BC50-0BD8-5CFAEAC18CD6}"/>
              </a:ext>
            </a:extLst>
          </p:cNvPr>
          <p:cNvSpPr txBox="1"/>
          <p:nvPr/>
        </p:nvSpPr>
        <p:spPr>
          <a:xfrm>
            <a:off x="1127556" y="829447"/>
            <a:ext cx="604245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One-way and two-way </a:t>
            </a:r>
          </a:p>
          <a:p>
            <a:r>
              <a:rPr lang="en-US" sz="4000" b="1" dirty="0"/>
              <a:t>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9B9D3-67A3-EAD7-2A23-93EA0A956701}"/>
              </a:ext>
            </a:extLst>
          </p:cNvPr>
          <p:cNvSpPr txBox="1"/>
          <p:nvPr/>
        </p:nvSpPr>
        <p:spPr>
          <a:xfrm>
            <a:off x="1738184" y="3243083"/>
            <a:ext cx="3163328" cy="119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One-way communication is sending a message that does not require a direct response.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19002-6687-907B-2797-053B760BC987}"/>
              </a:ext>
            </a:extLst>
          </p:cNvPr>
          <p:cNvSpPr txBox="1"/>
          <p:nvPr/>
        </p:nvSpPr>
        <p:spPr>
          <a:xfrm>
            <a:off x="6976164" y="3227087"/>
            <a:ext cx="31633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Two-way communication is when the receiver gives </a:t>
            </a:r>
            <a:r>
              <a:rPr lang="en-US" dirty="0" err="1"/>
              <a:t>adirect</a:t>
            </a:r>
            <a:r>
              <a:rPr lang="en-US" dirty="0"/>
              <a:t> response to the message.</a:t>
            </a:r>
          </a:p>
        </p:txBody>
      </p:sp>
    </p:spTree>
    <p:extLst>
      <p:ext uri="{BB962C8B-B14F-4D97-AF65-F5344CB8AC3E}">
        <p14:creationId xmlns:p14="http://schemas.microsoft.com/office/powerpoint/2010/main" val="133820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16DF8C-03A1-9602-5893-596F81B29E89}"/>
              </a:ext>
            </a:extLst>
          </p:cNvPr>
          <p:cNvSpPr txBox="1"/>
          <p:nvPr/>
        </p:nvSpPr>
        <p:spPr>
          <a:xfrm>
            <a:off x="708454" y="457202"/>
            <a:ext cx="538754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Formal and Informal 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1BF02A-763B-F721-3F1E-0C29AE67576B}"/>
              </a:ext>
            </a:extLst>
          </p:cNvPr>
          <p:cNvSpPr txBox="1"/>
          <p:nvPr/>
        </p:nvSpPr>
        <p:spPr>
          <a:xfrm>
            <a:off x="2323069" y="2492037"/>
            <a:ext cx="3015049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Formal Communication</a:t>
            </a:r>
          </a:p>
          <a:p>
            <a:endParaRPr lang="en-US" dirty="0"/>
          </a:p>
          <a:p>
            <a:r>
              <a:rPr lang="en-US" dirty="0"/>
              <a:t>Formal communication is when messages are sent through established channels using professional language. There is a record kept of this communication.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56347-5AC2-F668-24DD-75890634DF09}"/>
              </a:ext>
            </a:extLst>
          </p:cNvPr>
          <p:cNvSpPr txBox="1"/>
          <p:nvPr/>
        </p:nvSpPr>
        <p:spPr>
          <a:xfrm>
            <a:off x="6853882" y="2483708"/>
            <a:ext cx="3015049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Informal Communication</a:t>
            </a:r>
          </a:p>
          <a:p>
            <a:endParaRPr lang="en-US" dirty="0"/>
          </a:p>
          <a:p>
            <a:r>
              <a:rPr lang="en-US" dirty="0"/>
              <a:t>Informal communication is when information is sent and received casually using everyday language. There is not normally a record kept of this communication. </a:t>
            </a:r>
          </a:p>
        </p:txBody>
      </p:sp>
    </p:spTree>
    <p:extLst>
      <p:ext uri="{BB962C8B-B14F-4D97-AF65-F5344CB8AC3E}">
        <p14:creationId xmlns:p14="http://schemas.microsoft.com/office/powerpoint/2010/main" val="134436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F780F0-393C-6CB5-A954-08143B04D591}"/>
              </a:ext>
            </a:extLst>
          </p:cNvPr>
          <p:cNvSpPr txBox="1"/>
          <p:nvPr/>
        </p:nvSpPr>
        <p:spPr>
          <a:xfrm>
            <a:off x="600075" y="557213"/>
            <a:ext cx="790098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How to choose the appropriate communication method?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C83DB3-54F0-B7B5-F999-290E5908C1B6}"/>
              </a:ext>
            </a:extLst>
          </p:cNvPr>
          <p:cNvSpPr txBox="1"/>
          <p:nvPr/>
        </p:nvSpPr>
        <p:spPr>
          <a:xfrm>
            <a:off x="9773810" y="1379324"/>
            <a:ext cx="215741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Communication methods are the different ways information can be transmitted.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Verbal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Visual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85E7E-28C2-EF17-F9AD-3BD6FBE3B5B6}"/>
              </a:ext>
            </a:extLst>
          </p:cNvPr>
          <p:cNvSpPr txBox="1"/>
          <p:nvPr/>
        </p:nvSpPr>
        <p:spPr>
          <a:xfrm>
            <a:off x="3299255" y="3824416"/>
            <a:ext cx="416834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Choosing communication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F8E7A-39C1-1531-FB90-5F229DFE8FE4}"/>
              </a:ext>
            </a:extLst>
          </p:cNvPr>
          <p:cNvSpPr txBox="1"/>
          <p:nvPr/>
        </p:nvSpPr>
        <p:spPr>
          <a:xfrm>
            <a:off x="2458995" y="2469679"/>
            <a:ext cx="75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BD4C2-7E5A-5177-809A-E2D9D8BBE744}"/>
              </a:ext>
            </a:extLst>
          </p:cNvPr>
          <p:cNvSpPr txBox="1"/>
          <p:nvPr/>
        </p:nvSpPr>
        <p:spPr>
          <a:xfrm>
            <a:off x="5193766" y="2285013"/>
            <a:ext cx="106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F3F9F4-B078-56A5-7F5F-1D23FD2C70C0}"/>
              </a:ext>
            </a:extLst>
          </p:cNvPr>
          <p:cNvSpPr txBox="1"/>
          <p:nvPr/>
        </p:nvSpPr>
        <p:spPr>
          <a:xfrm>
            <a:off x="6626956" y="2711175"/>
            <a:ext cx="295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Need for written record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A5CCF-4D95-8F6D-D04B-BD88FA6764A5}"/>
              </a:ext>
            </a:extLst>
          </p:cNvPr>
          <p:cNvSpPr txBox="1"/>
          <p:nvPr/>
        </p:nvSpPr>
        <p:spPr>
          <a:xfrm>
            <a:off x="308318" y="3685916"/>
            <a:ext cx="195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detailed</a:t>
            </a:r>
          </a:p>
          <a:p>
            <a:pPr algn="ctr"/>
            <a:r>
              <a:rPr lang="en-US" dirty="0"/>
              <a:t>the message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00ECB2-F6A4-4A20-B625-BB459FA3FBA3}"/>
              </a:ext>
            </a:extLst>
          </p:cNvPr>
          <p:cNvSpPr txBox="1"/>
          <p:nvPr/>
        </p:nvSpPr>
        <p:spPr>
          <a:xfrm>
            <a:off x="1260388" y="5214182"/>
            <a:ext cx="245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Need for feedback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C42FED-2F0D-7EFC-507F-817BE88278E3}"/>
              </a:ext>
            </a:extLst>
          </p:cNvPr>
          <p:cNvSpPr txBox="1"/>
          <p:nvPr/>
        </p:nvSpPr>
        <p:spPr>
          <a:xfrm>
            <a:off x="4407244" y="5075682"/>
            <a:ext cx="2228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receiver (e.g. one person or many)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1FD04-4B65-A829-F12E-68F7468EF607}"/>
              </a:ext>
            </a:extLst>
          </p:cNvPr>
          <p:cNvSpPr txBox="1"/>
          <p:nvPr/>
        </p:nvSpPr>
        <p:spPr>
          <a:xfrm>
            <a:off x="7541356" y="4891016"/>
            <a:ext cx="195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Leadership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5C33AC-E93D-92BB-005D-ECA504CFD52B}"/>
              </a:ext>
            </a:extLst>
          </p:cNvPr>
          <p:cNvSpPr txBox="1"/>
          <p:nvPr/>
        </p:nvSpPr>
        <p:spPr>
          <a:xfrm rot="3347913">
            <a:off x="2653090" y="3138954"/>
            <a:ext cx="152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…………....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E07B13-E814-43EA-8B25-7F65078A22BF}"/>
              </a:ext>
            </a:extLst>
          </p:cNvPr>
          <p:cNvSpPr txBox="1"/>
          <p:nvPr/>
        </p:nvSpPr>
        <p:spPr>
          <a:xfrm rot="6812519">
            <a:off x="4853142" y="3138954"/>
            <a:ext cx="152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…………....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E8176-DCFA-EB90-C074-57BDB3BFFD4C}"/>
              </a:ext>
            </a:extLst>
          </p:cNvPr>
          <p:cNvSpPr txBox="1"/>
          <p:nvPr/>
        </p:nvSpPr>
        <p:spPr>
          <a:xfrm rot="8877462">
            <a:off x="6919775" y="3360205"/>
            <a:ext cx="152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…………....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B4DFB9-49E3-1C41-C4EC-4435D837D02A}"/>
              </a:ext>
            </a:extLst>
          </p:cNvPr>
          <p:cNvSpPr txBox="1"/>
          <p:nvPr/>
        </p:nvSpPr>
        <p:spPr>
          <a:xfrm>
            <a:off x="1964967" y="3735956"/>
            <a:ext cx="152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…………....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5BC79D-0070-24BC-3523-75DC52F35F03}"/>
              </a:ext>
            </a:extLst>
          </p:cNvPr>
          <p:cNvSpPr txBox="1"/>
          <p:nvPr/>
        </p:nvSpPr>
        <p:spPr>
          <a:xfrm rot="7822524">
            <a:off x="2373132" y="4665432"/>
            <a:ext cx="152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…………....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7DB51F-B7F6-D3E8-E9F1-C1B527F21C05}"/>
              </a:ext>
            </a:extLst>
          </p:cNvPr>
          <p:cNvSpPr txBox="1"/>
          <p:nvPr/>
        </p:nvSpPr>
        <p:spPr>
          <a:xfrm rot="2084020">
            <a:off x="6682214" y="4452223"/>
            <a:ext cx="152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…………....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1860B9-39C7-D1D4-97DB-D3B54E3CA84A}"/>
              </a:ext>
            </a:extLst>
          </p:cNvPr>
          <p:cNvSpPr txBox="1"/>
          <p:nvPr/>
        </p:nvSpPr>
        <p:spPr>
          <a:xfrm rot="5400000">
            <a:off x="4728150" y="4706350"/>
            <a:ext cx="152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………....</a:t>
            </a:r>
          </a:p>
        </p:txBody>
      </p:sp>
    </p:spTree>
    <p:extLst>
      <p:ext uri="{BB962C8B-B14F-4D97-AF65-F5344CB8AC3E}">
        <p14:creationId xmlns:p14="http://schemas.microsoft.com/office/powerpoint/2010/main" val="386400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D75B02-38CB-699D-1B66-5BF74DAD8311}"/>
              </a:ext>
            </a:extLst>
          </p:cNvPr>
          <p:cNvSpPr txBox="1"/>
          <p:nvPr/>
        </p:nvSpPr>
        <p:spPr>
          <a:xfrm>
            <a:off x="1680519" y="2224216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Task:</a:t>
            </a:r>
          </a:p>
          <a:p>
            <a:endParaRPr lang="en-US" dirty="0"/>
          </a:p>
          <a:p>
            <a:r>
              <a:rPr lang="en-US" dirty="0"/>
              <a:t>Research the different methods of communication and take notes on each them. </a:t>
            </a:r>
          </a:p>
          <a:p>
            <a:endParaRPr lang="en-US" dirty="0"/>
          </a:p>
          <a:p>
            <a:r>
              <a:rPr lang="en-US" dirty="0"/>
              <a:t>You will need one advantage and one disadvantage of these.</a:t>
            </a:r>
          </a:p>
        </p:txBody>
      </p:sp>
    </p:spTree>
    <p:extLst>
      <p:ext uri="{BB962C8B-B14F-4D97-AF65-F5344CB8AC3E}">
        <p14:creationId xmlns:p14="http://schemas.microsoft.com/office/powerpoint/2010/main" val="52798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F67D1B-763B-0E35-CF76-7C7181ED5FAB}"/>
              </a:ext>
            </a:extLst>
          </p:cNvPr>
          <p:cNvSpPr txBox="1"/>
          <p:nvPr/>
        </p:nvSpPr>
        <p:spPr>
          <a:xfrm>
            <a:off x="531341" y="407773"/>
            <a:ext cx="678385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Barriers to 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78E1A-08AB-32E7-4847-6637191FEDD5}"/>
              </a:ext>
            </a:extLst>
          </p:cNvPr>
          <p:cNvSpPr txBox="1"/>
          <p:nvPr/>
        </p:nvSpPr>
        <p:spPr>
          <a:xfrm>
            <a:off x="407774" y="1445741"/>
            <a:ext cx="939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Barriers to communication are anything that stop communication being effective.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0FC3A-1D86-0D8F-2C26-01E526DA6A7F}"/>
              </a:ext>
            </a:extLst>
          </p:cNvPr>
          <p:cNvSpPr txBox="1"/>
          <p:nvPr/>
        </p:nvSpPr>
        <p:spPr>
          <a:xfrm>
            <a:off x="4250575" y="4032948"/>
            <a:ext cx="4201297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Barriers to effective 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F0F13-7597-5A64-2F07-35EAC9ED3EC7}"/>
              </a:ext>
            </a:extLst>
          </p:cNvPr>
          <p:cNvSpPr txBox="1"/>
          <p:nvPr/>
        </p:nvSpPr>
        <p:spPr>
          <a:xfrm>
            <a:off x="3051680" y="3192398"/>
            <a:ext cx="108739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Sender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202F8-6D41-67DC-04B4-69FBEB422065}"/>
              </a:ext>
            </a:extLst>
          </p:cNvPr>
          <p:cNvSpPr txBox="1"/>
          <p:nvPr/>
        </p:nvSpPr>
        <p:spPr>
          <a:xfrm>
            <a:off x="8425593" y="3269162"/>
            <a:ext cx="124391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073DE-DFA0-5972-AB5A-0E21787711FD}"/>
              </a:ext>
            </a:extLst>
          </p:cNvPr>
          <p:cNvSpPr txBox="1"/>
          <p:nvPr/>
        </p:nvSpPr>
        <p:spPr>
          <a:xfrm>
            <a:off x="2604470" y="5070641"/>
            <a:ext cx="129745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Receiver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E9C4C7-0A9C-7E2E-03D4-2CC8B4B76427}"/>
              </a:ext>
            </a:extLst>
          </p:cNvPr>
          <p:cNvSpPr txBox="1"/>
          <p:nvPr/>
        </p:nvSpPr>
        <p:spPr>
          <a:xfrm>
            <a:off x="8236123" y="4972439"/>
            <a:ext cx="143338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Feedback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BD2B4-C92C-8017-B3D0-A7629F3BA551}"/>
              </a:ext>
            </a:extLst>
          </p:cNvPr>
          <p:cNvSpPr txBox="1"/>
          <p:nvPr/>
        </p:nvSpPr>
        <p:spPr>
          <a:xfrm>
            <a:off x="1156069" y="5901223"/>
            <a:ext cx="101119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Lack of</a:t>
            </a:r>
          </a:p>
          <a:p>
            <a:pPr algn="ctr"/>
            <a:r>
              <a:rPr lang="en-US" sz="1400" dirty="0"/>
              <a:t>trust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02623-2AE6-6345-8BBB-0010565288DA}"/>
              </a:ext>
            </a:extLst>
          </p:cNvPr>
          <p:cNvSpPr txBox="1"/>
          <p:nvPr/>
        </p:nvSpPr>
        <p:spPr>
          <a:xfrm>
            <a:off x="2786537" y="5911829"/>
            <a:ext cx="11121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Poor</a:t>
            </a:r>
          </a:p>
          <a:p>
            <a:pPr algn="ctr"/>
            <a:r>
              <a:rPr lang="en-US" sz="1400" dirty="0"/>
              <a:t>attitude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E4C81C-C766-C5DC-8716-733C24E30ACC}"/>
              </a:ext>
            </a:extLst>
          </p:cNvPr>
          <p:cNvSpPr txBox="1"/>
          <p:nvPr/>
        </p:nvSpPr>
        <p:spPr>
          <a:xfrm>
            <a:off x="4389100" y="5927007"/>
            <a:ext cx="12974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Does not</a:t>
            </a:r>
          </a:p>
          <a:p>
            <a:pPr algn="ctr"/>
            <a:r>
              <a:rPr lang="en-US" sz="1400" dirty="0"/>
              <a:t>listen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6A5765-9ED1-9356-99D5-E772748E0C4B}"/>
              </a:ext>
            </a:extLst>
          </p:cNvPr>
          <p:cNvSpPr txBox="1"/>
          <p:nvPr/>
        </p:nvSpPr>
        <p:spPr>
          <a:xfrm>
            <a:off x="8363811" y="5943995"/>
            <a:ext cx="117800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Unclear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A201A-CB9B-79D1-B96F-581D61573E60}"/>
              </a:ext>
            </a:extLst>
          </p:cNvPr>
          <p:cNvSpPr txBox="1"/>
          <p:nvPr/>
        </p:nvSpPr>
        <p:spPr>
          <a:xfrm>
            <a:off x="7092036" y="5865291"/>
            <a:ext cx="84541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Not</a:t>
            </a:r>
          </a:p>
          <a:p>
            <a:pPr algn="ctr"/>
            <a:r>
              <a:rPr lang="en-US" sz="1400" dirty="0"/>
              <a:t>sent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32A037-939E-25F0-A7AC-BD8B0C8EAC32}"/>
              </a:ext>
            </a:extLst>
          </p:cNvPr>
          <p:cNvSpPr txBox="1"/>
          <p:nvPr/>
        </p:nvSpPr>
        <p:spPr>
          <a:xfrm>
            <a:off x="10136476" y="5836273"/>
            <a:ext cx="129745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Not </a:t>
            </a:r>
          </a:p>
          <a:p>
            <a:pPr algn="ctr"/>
            <a:r>
              <a:rPr lang="en-US" sz="1400" dirty="0"/>
              <a:t>asked for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3DD9B4-01F1-2BDC-8AB2-198FBDF47DED}"/>
              </a:ext>
            </a:extLst>
          </p:cNvPr>
          <p:cNvSpPr txBox="1"/>
          <p:nvPr/>
        </p:nvSpPr>
        <p:spPr>
          <a:xfrm rot="9374923">
            <a:off x="3356106" y="4650048"/>
            <a:ext cx="15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…………....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C1CB2F-1602-BEA0-A12F-54FE725BDBF6}"/>
              </a:ext>
            </a:extLst>
          </p:cNvPr>
          <p:cNvSpPr txBox="1"/>
          <p:nvPr/>
        </p:nvSpPr>
        <p:spPr>
          <a:xfrm rot="1480120">
            <a:off x="7479583" y="4474383"/>
            <a:ext cx="15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…………...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76A4CF-C648-77E9-A7D0-FC37D88077E3}"/>
              </a:ext>
            </a:extLst>
          </p:cNvPr>
          <p:cNvSpPr txBox="1"/>
          <p:nvPr/>
        </p:nvSpPr>
        <p:spPr>
          <a:xfrm rot="5400000">
            <a:off x="3058045" y="5619079"/>
            <a:ext cx="7829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E8691-A150-2B85-E075-309CB871AF53}"/>
              </a:ext>
            </a:extLst>
          </p:cNvPr>
          <p:cNvSpPr txBox="1"/>
          <p:nvPr/>
        </p:nvSpPr>
        <p:spPr>
          <a:xfrm rot="2120764">
            <a:off x="3753718" y="5525371"/>
            <a:ext cx="15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…..…....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548CEB-B0D7-30A8-13DA-31546E29822B}"/>
              </a:ext>
            </a:extLst>
          </p:cNvPr>
          <p:cNvSpPr txBox="1"/>
          <p:nvPr/>
        </p:nvSpPr>
        <p:spPr>
          <a:xfrm rot="8744693">
            <a:off x="1228962" y="5610494"/>
            <a:ext cx="15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………....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084F88-18B5-B8FC-CE60-F19A828F8FC9}"/>
              </a:ext>
            </a:extLst>
          </p:cNvPr>
          <p:cNvSpPr txBox="1"/>
          <p:nvPr/>
        </p:nvSpPr>
        <p:spPr>
          <a:xfrm rot="5400000">
            <a:off x="8546235" y="5601423"/>
            <a:ext cx="9339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…....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A85A45-1698-E15E-2114-A2E1BEDC606C}"/>
              </a:ext>
            </a:extLst>
          </p:cNvPr>
          <p:cNvSpPr txBox="1"/>
          <p:nvPr/>
        </p:nvSpPr>
        <p:spPr>
          <a:xfrm rot="8248808">
            <a:off x="6967015" y="5706694"/>
            <a:ext cx="15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…......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E177A7-1D34-4B06-233C-DCFEF1CBCF4E}"/>
              </a:ext>
            </a:extLst>
          </p:cNvPr>
          <p:cNvSpPr txBox="1"/>
          <p:nvPr/>
        </p:nvSpPr>
        <p:spPr>
          <a:xfrm rot="1694067">
            <a:off x="9568792" y="5369730"/>
            <a:ext cx="15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…………...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358A9F-BF8F-763C-9514-704559378C17}"/>
              </a:ext>
            </a:extLst>
          </p:cNvPr>
          <p:cNvSpPr txBox="1"/>
          <p:nvPr/>
        </p:nvSpPr>
        <p:spPr>
          <a:xfrm>
            <a:off x="4934099" y="2457673"/>
            <a:ext cx="90244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Sent to</a:t>
            </a:r>
          </a:p>
          <a:p>
            <a:pPr algn="ctr"/>
            <a:r>
              <a:rPr lang="en-US" sz="1400" dirty="0"/>
              <a:t>wrong </a:t>
            </a:r>
          </a:p>
          <a:p>
            <a:pPr algn="ctr"/>
            <a:r>
              <a:rPr lang="en-US" sz="1400" dirty="0"/>
              <a:t>person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F87F46-D608-1DEA-4491-1E2FBBA460C7}"/>
              </a:ext>
            </a:extLst>
          </p:cNvPr>
          <p:cNvSpPr txBox="1"/>
          <p:nvPr/>
        </p:nvSpPr>
        <p:spPr>
          <a:xfrm>
            <a:off x="3515920" y="2038352"/>
            <a:ext cx="9722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Message</a:t>
            </a:r>
          </a:p>
          <a:p>
            <a:pPr algn="ctr"/>
            <a:r>
              <a:rPr lang="en-US" sz="1400" dirty="0"/>
              <a:t>too long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13FA78-DD5D-1DB1-AC17-42F29B502BAE}"/>
              </a:ext>
            </a:extLst>
          </p:cNvPr>
          <p:cNvSpPr txBox="1"/>
          <p:nvPr/>
        </p:nvSpPr>
        <p:spPr>
          <a:xfrm>
            <a:off x="2191716" y="2092155"/>
            <a:ext cx="97222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Unclear</a:t>
            </a:r>
          </a:p>
          <a:p>
            <a:pPr algn="ctr"/>
            <a:r>
              <a:rPr lang="en-US" sz="1400" dirty="0"/>
              <a:t>message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19479D-5F38-FFBD-6096-FA4116A6D680}"/>
              </a:ext>
            </a:extLst>
          </p:cNvPr>
          <p:cNvSpPr txBox="1"/>
          <p:nvPr/>
        </p:nvSpPr>
        <p:spPr>
          <a:xfrm>
            <a:off x="328023" y="2655092"/>
            <a:ext cx="161989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Poor attitude/</a:t>
            </a:r>
          </a:p>
          <a:p>
            <a:pPr algn="ctr"/>
            <a:r>
              <a:rPr lang="en-US" sz="1400" dirty="0"/>
              <a:t>body language</a:t>
            </a:r>
          </a:p>
          <a:p>
            <a:pPr algn="ctr"/>
            <a:r>
              <a:rPr lang="en-US" sz="1400" dirty="0"/>
              <a:t>wrong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3DC2A3-186B-9ECE-172E-6AE8826EA2DF}"/>
              </a:ext>
            </a:extLst>
          </p:cNvPr>
          <p:cNvSpPr txBox="1"/>
          <p:nvPr/>
        </p:nvSpPr>
        <p:spPr>
          <a:xfrm>
            <a:off x="6540498" y="2554678"/>
            <a:ext cx="129745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Too many </a:t>
            </a:r>
          </a:p>
          <a:p>
            <a:pPr algn="ctr"/>
            <a:r>
              <a:rPr lang="en-US" sz="1400" dirty="0"/>
              <a:t>people pass</a:t>
            </a:r>
          </a:p>
          <a:p>
            <a:pPr algn="ctr"/>
            <a:r>
              <a:rPr lang="en-US" sz="1400" dirty="0"/>
              <a:t>on message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F6DDBB-D6D4-062F-7F7E-84636FBD84D9}"/>
              </a:ext>
            </a:extLst>
          </p:cNvPr>
          <p:cNvSpPr txBox="1"/>
          <p:nvPr/>
        </p:nvSpPr>
        <p:spPr>
          <a:xfrm>
            <a:off x="9763767" y="2043969"/>
            <a:ext cx="91346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Wrong </a:t>
            </a:r>
          </a:p>
          <a:p>
            <a:pPr algn="ctr"/>
            <a:r>
              <a:rPr lang="en-US" sz="1400" dirty="0"/>
              <a:t>channel</a:t>
            </a:r>
          </a:p>
          <a:p>
            <a:pPr algn="ctr"/>
            <a:r>
              <a:rPr lang="en-US" sz="1400" dirty="0"/>
              <a:t>used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BA59A0-F33D-A63C-0247-FA385D5073F4}"/>
              </a:ext>
            </a:extLst>
          </p:cNvPr>
          <p:cNvSpPr txBox="1"/>
          <p:nvPr/>
        </p:nvSpPr>
        <p:spPr>
          <a:xfrm>
            <a:off x="8230617" y="1971695"/>
            <a:ext cx="108719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Message</a:t>
            </a:r>
          </a:p>
          <a:p>
            <a:pPr algn="ctr"/>
            <a:r>
              <a:rPr lang="en-US" sz="1400" dirty="0"/>
              <a:t>may</a:t>
            </a:r>
          </a:p>
          <a:p>
            <a:pPr algn="ctr"/>
            <a:r>
              <a:rPr lang="en-US" sz="1400" dirty="0"/>
              <a:t>be lost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456BAC-A1F0-FD05-9F53-498DB0B58421}"/>
              </a:ext>
            </a:extLst>
          </p:cNvPr>
          <p:cNvSpPr txBox="1"/>
          <p:nvPr/>
        </p:nvSpPr>
        <p:spPr>
          <a:xfrm>
            <a:off x="10785205" y="3007552"/>
            <a:ext cx="124391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Technical</a:t>
            </a:r>
          </a:p>
          <a:p>
            <a:pPr algn="ctr"/>
            <a:r>
              <a:rPr lang="en-US" sz="1400" dirty="0"/>
              <a:t>breakdown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071DA4-0298-2B86-84E3-F200E6E5A56D}"/>
              </a:ext>
            </a:extLst>
          </p:cNvPr>
          <p:cNvSpPr txBox="1"/>
          <p:nvPr/>
        </p:nvSpPr>
        <p:spPr>
          <a:xfrm rot="8744693">
            <a:off x="3629141" y="3055711"/>
            <a:ext cx="15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………....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CAC20F-322B-41F5-D8F4-A18623BFD5B8}"/>
              </a:ext>
            </a:extLst>
          </p:cNvPr>
          <p:cNvSpPr txBox="1"/>
          <p:nvPr/>
        </p:nvSpPr>
        <p:spPr>
          <a:xfrm rot="6201451">
            <a:off x="3115676" y="3096061"/>
            <a:ext cx="15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…......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B8706E-F5DF-3522-F857-6B52E179375A}"/>
              </a:ext>
            </a:extLst>
          </p:cNvPr>
          <p:cNvSpPr txBox="1"/>
          <p:nvPr/>
        </p:nvSpPr>
        <p:spPr>
          <a:xfrm rot="3790876">
            <a:off x="2638570" y="3022944"/>
            <a:ext cx="15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…......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87E230-2897-1835-6FFE-AA61DF2EF72D}"/>
              </a:ext>
            </a:extLst>
          </p:cNvPr>
          <p:cNvSpPr txBox="1"/>
          <p:nvPr/>
        </p:nvSpPr>
        <p:spPr>
          <a:xfrm rot="972757">
            <a:off x="1835179" y="3038268"/>
            <a:ext cx="15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…………....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AE2F08-5584-BADE-BC8B-ABE9C0929FFC}"/>
              </a:ext>
            </a:extLst>
          </p:cNvPr>
          <p:cNvSpPr txBox="1"/>
          <p:nvPr/>
        </p:nvSpPr>
        <p:spPr>
          <a:xfrm rot="1905763">
            <a:off x="3340890" y="3709501"/>
            <a:ext cx="15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………...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CBDA25-734B-7364-06FD-E1651A9A9F75}"/>
              </a:ext>
            </a:extLst>
          </p:cNvPr>
          <p:cNvSpPr txBox="1"/>
          <p:nvPr/>
        </p:nvSpPr>
        <p:spPr>
          <a:xfrm rot="8744693">
            <a:off x="8758850" y="3081569"/>
            <a:ext cx="15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……....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4B6825-96BB-1092-4251-6DD086F35B54}"/>
              </a:ext>
            </a:extLst>
          </p:cNvPr>
          <p:cNvSpPr txBox="1"/>
          <p:nvPr/>
        </p:nvSpPr>
        <p:spPr>
          <a:xfrm rot="5041752">
            <a:off x="8146834" y="3228640"/>
            <a:ext cx="15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…....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318274-F613-C541-D71F-92D5A2AA3F87}"/>
              </a:ext>
            </a:extLst>
          </p:cNvPr>
          <p:cNvSpPr txBox="1"/>
          <p:nvPr/>
        </p:nvSpPr>
        <p:spPr>
          <a:xfrm rot="1761591">
            <a:off x="7678589" y="3154799"/>
            <a:ext cx="15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……....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177C51-A85C-F8AF-EA22-270F59914BC3}"/>
              </a:ext>
            </a:extLst>
          </p:cNvPr>
          <p:cNvSpPr txBox="1"/>
          <p:nvPr/>
        </p:nvSpPr>
        <p:spPr>
          <a:xfrm rot="21152848">
            <a:off x="9545658" y="3103476"/>
            <a:ext cx="15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……….......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AA5BF2-13EA-CD31-FCF1-AD205B9FDA90}"/>
              </a:ext>
            </a:extLst>
          </p:cNvPr>
          <p:cNvSpPr txBox="1"/>
          <p:nvPr/>
        </p:nvSpPr>
        <p:spPr>
          <a:xfrm rot="8744693">
            <a:off x="7807436" y="3927034"/>
            <a:ext cx="15659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…….....</a:t>
            </a:r>
          </a:p>
        </p:txBody>
      </p:sp>
    </p:spTree>
    <p:extLst>
      <p:ext uri="{BB962C8B-B14F-4D97-AF65-F5344CB8AC3E}">
        <p14:creationId xmlns:p14="http://schemas.microsoft.com/office/powerpoint/2010/main" val="3953395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{C80A1FCB-E055-B147-B69A-F660D8A4CFC4}tf10001076</Template>
  <TotalTime>72</TotalTime>
  <Words>459</Words>
  <Application>Microsoft Macintosh PowerPoint</Application>
  <PresentationFormat>Widescreen</PresentationFormat>
  <Paragraphs>150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Melanie Wright</dc:creator>
  <cp:lastModifiedBy>Melanie Wright</cp:lastModifiedBy>
  <cp:revision>14</cp:revision>
  <dcterms:created xsi:type="dcterms:W3CDTF">2023-01-15T21:28:57Z</dcterms:created>
  <dcterms:modified xsi:type="dcterms:W3CDTF">2023-01-15T22:40:58Z</dcterms:modified>
</cp:coreProperties>
</file>