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56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54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504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9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2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2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7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5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8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7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3136D8-1AF8-3C44-BE71-09DE87B73D8F}" type="datetimeFigureOut">
              <a:rPr lang="en-US" smtClean="0"/>
              <a:t>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FB22-B977-CE4A-A61C-44D845CF7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18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urses.lumenlearning.com/vccs-bus100-17fa/chapter/the-organization-chart-and-reporting-structure/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s://learn.saylor.org/mod/page/view.php?id=2103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E8AD-44B9-8862-73DB-5B210C318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Organisation</a:t>
            </a:r>
            <a:r>
              <a:rPr lang="en-US" b="1" dirty="0"/>
              <a:t>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18766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EB10B9-70E2-5E97-30A3-7E8A0A0C2982}"/>
              </a:ext>
            </a:extLst>
          </p:cNvPr>
          <p:cNvSpPr txBox="1"/>
          <p:nvPr/>
        </p:nvSpPr>
        <p:spPr>
          <a:xfrm>
            <a:off x="593123" y="1242627"/>
            <a:ext cx="98112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The role and functions of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94D946-9161-5930-6090-9FC350E7D802}"/>
              </a:ext>
            </a:extLst>
          </p:cNvPr>
          <p:cNvSpPr txBox="1"/>
          <p:nvPr/>
        </p:nvSpPr>
        <p:spPr>
          <a:xfrm>
            <a:off x="8921579" y="3991232"/>
            <a:ext cx="296562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Key Terms: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of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Line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Staff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Functional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Authority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7D6FC5-43BA-C868-9FE0-2760F5B4913D}"/>
              </a:ext>
            </a:extLst>
          </p:cNvPr>
          <p:cNvSpPr txBox="1"/>
          <p:nvPr/>
        </p:nvSpPr>
        <p:spPr>
          <a:xfrm>
            <a:off x="819022" y="2667902"/>
            <a:ext cx="75746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we saw last week, businesses are organized to make them more efficient.</a:t>
            </a:r>
          </a:p>
          <a:p>
            <a:endParaRPr lang="en-US" dirty="0"/>
          </a:p>
          <a:p>
            <a:r>
              <a:rPr lang="en-US" dirty="0"/>
              <a:t>We looked at the organizational structure and considered the span of control and chain of command.</a:t>
            </a:r>
          </a:p>
          <a:p>
            <a:endParaRPr lang="en-US" dirty="0"/>
          </a:p>
          <a:p>
            <a:r>
              <a:rPr lang="en-US" dirty="0"/>
              <a:t>Within these </a:t>
            </a:r>
            <a:r>
              <a:rPr lang="en-US" dirty="0" err="1"/>
              <a:t>organisations</a:t>
            </a:r>
            <a:r>
              <a:rPr lang="en-US" dirty="0"/>
              <a:t> there are specific roles and terms we use.</a:t>
            </a:r>
          </a:p>
          <a:p>
            <a:endParaRPr lang="en-US" dirty="0"/>
          </a:p>
          <a:p>
            <a:r>
              <a:rPr lang="en-US" dirty="0"/>
              <a:t>Using your text book, look up the Key Terms words and write the definitions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91174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6">
            <a:extLst>
              <a:ext uri="{FF2B5EF4-FFF2-40B4-BE49-F238E27FC236}">
                <a16:creationId xmlns:a16="http://schemas.microsoft.com/office/drawing/2014/main" id="{B77F70CF-51B7-4A07-A16B-70DFA4942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C98594B0-DC7B-4BAF-B0F2-8557CBDE6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4661461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7730E82F-394F-FA11-9472-BBE8C17D9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3466" y="1810856"/>
            <a:ext cx="4329482" cy="3236287"/>
          </a:xfrm>
          <a:prstGeom prst="rect">
            <a:avLst/>
          </a:prstGeom>
        </p:spPr>
      </p:pic>
      <p:sp>
        <p:nvSpPr>
          <p:cNvPr id="29" name="Rectangle 20">
            <a:extLst>
              <a:ext uri="{FF2B5EF4-FFF2-40B4-BE49-F238E27FC236}">
                <a16:creationId xmlns:a16="http://schemas.microsoft.com/office/drawing/2014/main" id="{27A76E6C-02DD-4FDA-9F96-21BD3F4E4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341" y="480060"/>
            <a:ext cx="4661460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D5691AF4-94A9-59B3-C195-3C12689077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462369" y="1951208"/>
            <a:ext cx="4330526" cy="2955583"/>
          </a:xfrm>
          <a:prstGeom prst="rect">
            <a:avLst/>
          </a:prstGeom>
        </p:spPr>
      </p:pic>
      <p:sp>
        <p:nvSpPr>
          <p:cNvPr id="30" name="Rectangle 22">
            <a:extLst>
              <a:ext uri="{FF2B5EF4-FFF2-40B4-BE49-F238E27FC236}">
                <a16:creationId xmlns:a16="http://schemas.microsoft.com/office/drawing/2014/main" id="{D4D9AAD4-B929-4AE3-A27C-651AF2069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395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75CFE7-6FD6-37EE-79A3-84BCCA30D6EB}"/>
              </a:ext>
            </a:extLst>
          </p:cNvPr>
          <p:cNvSpPr txBox="1"/>
          <p:nvPr/>
        </p:nvSpPr>
        <p:spPr>
          <a:xfrm>
            <a:off x="471488" y="454497"/>
            <a:ext cx="55338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Role of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C69CF-D8A6-4EB5-ED0A-B92F780C8A3F}"/>
              </a:ext>
            </a:extLst>
          </p:cNvPr>
          <p:cNvSpPr txBox="1"/>
          <p:nvPr/>
        </p:nvSpPr>
        <p:spPr>
          <a:xfrm>
            <a:off x="471488" y="1755788"/>
            <a:ext cx="99471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manager is someone who has a leadership role within the organization. These people fulfil specific roles: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Organising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Co-ordinating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Controlling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E0B1A-7A59-13B9-7853-70562C8DD5AD}"/>
              </a:ext>
            </a:extLst>
          </p:cNvPr>
          <p:cNvSpPr txBox="1"/>
          <p:nvPr/>
        </p:nvSpPr>
        <p:spPr>
          <a:xfrm>
            <a:off x="605481" y="4785785"/>
            <a:ext cx="263295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Planning</a:t>
            </a:r>
          </a:p>
          <a:p>
            <a:r>
              <a:rPr lang="en-US" sz="1400" dirty="0"/>
              <a:t>Planning involves setting up the aims and objectives of the organization and working out how to implement these objectives.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E0C26F-B52C-7932-73F7-FED57D436719}"/>
              </a:ext>
            </a:extLst>
          </p:cNvPr>
          <p:cNvSpPr txBox="1"/>
          <p:nvPr/>
        </p:nvSpPr>
        <p:spPr>
          <a:xfrm>
            <a:off x="4341340" y="4893506"/>
            <a:ext cx="263295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 err="1"/>
              <a:t>Organising</a:t>
            </a:r>
            <a:endParaRPr lang="en-US" sz="1400" b="1" u="sng" dirty="0"/>
          </a:p>
          <a:p>
            <a:r>
              <a:rPr lang="en-US" sz="1400" dirty="0"/>
              <a:t>A manager will delegate the appropriate tasks and resources to ensure all tasks are completed efficiently.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C5D026-92E0-CD77-7594-632EFE486F02}"/>
              </a:ext>
            </a:extLst>
          </p:cNvPr>
          <p:cNvSpPr txBox="1"/>
          <p:nvPr/>
        </p:nvSpPr>
        <p:spPr>
          <a:xfrm>
            <a:off x="4341340" y="2521059"/>
            <a:ext cx="26329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Co-ordinating</a:t>
            </a:r>
          </a:p>
          <a:p>
            <a:r>
              <a:rPr lang="en-US" sz="1400" dirty="0"/>
              <a:t>A manager will bring together the appropriate people and resources to achieve the company goals. They will help the departments work together efficiently.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E05C3A-BC1C-BAAF-F7AF-E673706F84E6}"/>
              </a:ext>
            </a:extLst>
          </p:cNvPr>
          <p:cNvSpPr txBox="1"/>
          <p:nvPr/>
        </p:nvSpPr>
        <p:spPr>
          <a:xfrm>
            <a:off x="8191435" y="2457756"/>
            <a:ext cx="26329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Commanding</a:t>
            </a:r>
          </a:p>
          <a:p>
            <a:r>
              <a:rPr lang="en-US" sz="1400" dirty="0"/>
              <a:t>Command doesn’t mean just giving orders!</a:t>
            </a:r>
          </a:p>
          <a:p>
            <a:r>
              <a:rPr lang="en-US" sz="1400" dirty="0"/>
              <a:t>It involves instructing everyone to complete their tasks in the best way possible. It involves excellent communication.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C03DCA-20F4-BB2B-2D4C-C847A0E7C243}"/>
              </a:ext>
            </a:extLst>
          </p:cNvPr>
          <p:cNvSpPr txBox="1"/>
          <p:nvPr/>
        </p:nvSpPr>
        <p:spPr>
          <a:xfrm>
            <a:off x="8213123" y="4570340"/>
            <a:ext cx="26329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Controlling</a:t>
            </a:r>
          </a:p>
          <a:p>
            <a:r>
              <a:rPr lang="en-US" sz="1400" dirty="0"/>
              <a:t>This involves making sure everyone is completing their tasks correctly. It does not necessarily mean being bossy or discipling people, it involves teaching people the best way to do things.</a:t>
            </a:r>
          </a:p>
        </p:txBody>
      </p:sp>
    </p:spTree>
    <p:extLst>
      <p:ext uri="{BB962C8B-B14F-4D97-AF65-F5344CB8AC3E}">
        <p14:creationId xmlns:p14="http://schemas.microsoft.com/office/powerpoint/2010/main" val="337409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548DF2-6E74-61E9-7375-B08A6CC375DD}"/>
              </a:ext>
            </a:extLst>
          </p:cNvPr>
          <p:cNvSpPr txBox="1"/>
          <p:nvPr/>
        </p:nvSpPr>
        <p:spPr>
          <a:xfrm>
            <a:off x="319216" y="3222454"/>
            <a:ext cx="11553566" cy="17670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FFEE2F-0571-42B5-93A6-208A95B2749B}"/>
              </a:ext>
            </a:extLst>
          </p:cNvPr>
          <p:cNvSpPr txBox="1"/>
          <p:nvPr/>
        </p:nvSpPr>
        <p:spPr>
          <a:xfrm>
            <a:off x="778476" y="679622"/>
            <a:ext cx="29409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Delegation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A6A1B-F3AB-57B9-4B18-3AD4767D0E0C}"/>
              </a:ext>
            </a:extLst>
          </p:cNvPr>
          <p:cNvSpPr txBox="1"/>
          <p:nvPr/>
        </p:nvSpPr>
        <p:spPr>
          <a:xfrm>
            <a:off x="778476" y="2223588"/>
            <a:ext cx="9564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Delegation means passing on the authority to perform tasks to subordinates.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ECF727-2746-965D-7271-7B4C9F6DD488}"/>
              </a:ext>
            </a:extLst>
          </p:cNvPr>
          <p:cNvSpPr txBox="1"/>
          <p:nvPr/>
        </p:nvSpPr>
        <p:spPr>
          <a:xfrm>
            <a:off x="574591" y="3531338"/>
            <a:ext cx="313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reduction in direct control by supervisors and managers once tasks are done by workers.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CA8ADB-81C6-4B0E-3318-342735D1C878}"/>
              </a:ext>
            </a:extLst>
          </p:cNvPr>
          <p:cNvSpPr txBox="1"/>
          <p:nvPr/>
        </p:nvSpPr>
        <p:spPr>
          <a:xfrm>
            <a:off x="8521004" y="3643187"/>
            <a:ext cx="3138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Increasing trust or workers by supervisors and managers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5B54C3-C33E-06CB-5C10-330C4C8D635B}"/>
              </a:ext>
            </a:extLst>
          </p:cNvPr>
          <p:cNvSpPr txBox="1"/>
          <p:nvPr/>
        </p:nvSpPr>
        <p:spPr>
          <a:xfrm>
            <a:off x="4593625" y="3874019"/>
            <a:ext cx="290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Delegation must mean:</a:t>
            </a:r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E2685DA0-711C-0EB8-0D71-01F1AC949D2E}"/>
              </a:ext>
            </a:extLst>
          </p:cNvPr>
          <p:cNvSpPr/>
          <p:nvPr/>
        </p:nvSpPr>
        <p:spPr>
          <a:xfrm>
            <a:off x="3943866" y="3476850"/>
            <a:ext cx="247135" cy="130198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13DB0709-FCC9-53AA-DA74-7AF9581DD7F1}"/>
              </a:ext>
            </a:extLst>
          </p:cNvPr>
          <p:cNvSpPr/>
          <p:nvPr/>
        </p:nvSpPr>
        <p:spPr>
          <a:xfrm rot="10800000">
            <a:off x="7887726" y="3429684"/>
            <a:ext cx="247135" cy="130198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96FD40-271F-50AD-51A2-BCB153949368}"/>
              </a:ext>
            </a:extLst>
          </p:cNvPr>
          <p:cNvSpPr txBox="1"/>
          <p:nvPr/>
        </p:nvSpPr>
        <p:spPr>
          <a:xfrm>
            <a:off x="574591" y="5696465"/>
            <a:ext cx="7576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Copy the definition of delegation and the diagram into your book.</a:t>
            </a:r>
          </a:p>
        </p:txBody>
      </p:sp>
    </p:spTree>
    <p:extLst>
      <p:ext uri="{BB962C8B-B14F-4D97-AF65-F5344CB8AC3E}">
        <p14:creationId xmlns:p14="http://schemas.microsoft.com/office/powerpoint/2010/main" val="196074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7E2586-044D-2531-1E0A-C98B3E7CD136}"/>
              </a:ext>
            </a:extLst>
          </p:cNvPr>
          <p:cNvSpPr txBox="1"/>
          <p:nvPr/>
        </p:nvSpPr>
        <p:spPr>
          <a:xfrm>
            <a:off x="4720282" y="3083011"/>
            <a:ext cx="1865869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Delegation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EF83C0-A1C8-5C0B-EB65-1647589C1AF9}"/>
              </a:ext>
            </a:extLst>
          </p:cNvPr>
          <p:cNvSpPr txBox="1"/>
          <p:nvPr/>
        </p:nvSpPr>
        <p:spPr>
          <a:xfrm>
            <a:off x="1143000" y="1694765"/>
            <a:ext cx="20017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Makes work</a:t>
            </a:r>
          </a:p>
          <a:p>
            <a:pPr algn="ctr"/>
            <a:r>
              <a:rPr lang="en-US" dirty="0"/>
              <a:t>more interesting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2B637D-559F-40DC-0879-8B78B9FB901F}"/>
              </a:ext>
            </a:extLst>
          </p:cNvPr>
          <p:cNvSpPr txBox="1"/>
          <p:nvPr/>
        </p:nvSpPr>
        <p:spPr>
          <a:xfrm>
            <a:off x="3842951" y="1237565"/>
            <a:ext cx="39665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Gives authority to others to take</a:t>
            </a:r>
          </a:p>
          <a:p>
            <a:pPr algn="ctr"/>
            <a:r>
              <a:rPr lang="en-US" dirty="0"/>
              <a:t>decisions and perform tasks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73153-2F72-4C16-E610-E3C72E1901E6}"/>
              </a:ext>
            </a:extLst>
          </p:cNvPr>
          <p:cNvSpPr txBox="1"/>
          <p:nvPr/>
        </p:nvSpPr>
        <p:spPr>
          <a:xfrm>
            <a:off x="8200766" y="1843644"/>
            <a:ext cx="30768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Employee development</a:t>
            </a:r>
          </a:p>
          <a:p>
            <a:pPr algn="ctr"/>
            <a:r>
              <a:rPr lang="en-US" dirty="0"/>
              <a:t>increases job satisfaction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CC642F-388F-835F-3B87-60BF9793E251}"/>
              </a:ext>
            </a:extLst>
          </p:cNvPr>
          <p:cNvSpPr txBox="1"/>
          <p:nvPr/>
        </p:nvSpPr>
        <p:spPr>
          <a:xfrm>
            <a:off x="432487" y="3756454"/>
            <a:ext cx="29656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Subordinate feels trusted</a:t>
            </a:r>
          </a:p>
          <a:p>
            <a:pPr algn="ctr"/>
            <a:r>
              <a:rPr lang="en-US" dirty="0"/>
              <a:t>if no training given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C0E113-89DA-9130-A9D5-71D02DA5DED5}"/>
              </a:ext>
            </a:extLst>
          </p:cNvPr>
          <p:cNvSpPr txBox="1"/>
          <p:nvPr/>
        </p:nvSpPr>
        <p:spPr>
          <a:xfrm>
            <a:off x="3144794" y="4980792"/>
            <a:ext cx="26814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 managers are</a:t>
            </a:r>
          </a:p>
          <a:p>
            <a:pPr algn="ctr"/>
            <a:r>
              <a:rPr lang="en-US" dirty="0"/>
              <a:t>reluctant to delegate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F316FE-881C-A968-7DCB-CD7A82EC1992}"/>
              </a:ext>
            </a:extLst>
          </p:cNvPr>
          <p:cNvSpPr txBox="1"/>
          <p:nvPr/>
        </p:nvSpPr>
        <p:spPr>
          <a:xfrm>
            <a:off x="6271053" y="4954189"/>
            <a:ext cx="30768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Manager loses some</a:t>
            </a:r>
          </a:p>
          <a:p>
            <a:pPr algn="ctr"/>
            <a:r>
              <a:rPr lang="en-US" dirty="0"/>
              <a:t>control over subordinates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720B19-A8D9-502B-BB91-6C8241893E98}"/>
              </a:ext>
            </a:extLst>
          </p:cNvPr>
          <p:cNvSpPr txBox="1"/>
          <p:nvPr/>
        </p:nvSpPr>
        <p:spPr>
          <a:xfrm>
            <a:off x="7809469" y="3742384"/>
            <a:ext cx="33239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Allows managers to </a:t>
            </a:r>
          </a:p>
          <a:p>
            <a:pPr algn="ctr"/>
            <a:r>
              <a:rPr lang="en-US" dirty="0"/>
              <a:t>give time to other issues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7B8D3-8DA1-8DD2-C167-9621850EA44C}"/>
              </a:ext>
            </a:extLst>
          </p:cNvPr>
          <p:cNvSpPr txBox="1"/>
          <p:nvPr/>
        </p:nvSpPr>
        <p:spPr>
          <a:xfrm>
            <a:off x="432487" y="6098393"/>
            <a:ext cx="4003589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Copy this diagram into your book.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02B58C-D4A5-3452-4BC8-FC3F92343A8E}"/>
              </a:ext>
            </a:extLst>
          </p:cNvPr>
          <p:cNvSpPr txBox="1"/>
          <p:nvPr/>
        </p:nvSpPr>
        <p:spPr>
          <a:xfrm rot="1296929">
            <a:off x="6466702" y="3693461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A63EA3-BB95-42AA-F472-AB4D732C5D54}"/>
              </a:ext>
            </a:extLst>
          </p:cNvPr>
          <p:cNvSpPr txBox="1"/>
          <p:nvPr/>
        </p:nvSpPr>
        <p:spPr>
          <a:xfrm rot="20358234">
            <a:off x="6376796" y="2516106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………….............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DE587-63A9-AE7C-C6BB-B6C774F7F685}"/>
              </a:ext>
            </a:extLst>
          </p:cNvPr>
          <p:cNvSpPr txBox="1"/>
          <p:nvPr/>
        </p:nvSpPr>
        <p:spPr>
          <a:xfrm rot="19914159">
            <a:off x="3106164" y="3551557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…………..........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350836-8BB9-4A8E-EFCE-5C23B6F707E5}"/>
              </a:ext>
            </a:extLst>
          </p:cNvPr>
          <p:cNvSpPr txBox="1"/>
          <p:nvPr/>
        </p:nvSpPr>
        <p:spPr>
          <a:xfrm rot="1296929">
            <a:off x="3001195" y="2467078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…………................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D5159-6C64-862E-3BE0-E357A370C4B3}"/>
              </a:ext>
            </a:extLst>
          </p:cNvPr>
          <p:cNvSpPr txBox="1"/>
          <p:nvPr/>
        </p:nvSpPr>
        <p:spPr>
          <a:xfrm rot="5400000">
            <a:off x="4637477" y="2676221"/>
            <a:ext cx="203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16D4D6-E7A7-DEA4-476B-6AFB218F96CE}"/>
              </a:ext>
            </a:extLst>
          </p:cNvPr>
          <p:cNvSpPr txBox="1"/>
          <p:nvPr/>
        </p:nvSpPr>
        <p:spPr>
          <a:xfrm rot="6680689">
            <a:off x="4060043" y="4337112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………….........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A0432D-629E-7089-AC45-BB4A7699A8EB}"/>
              </a:ext>
            </a:extLst>
          </p:cNvPr>
          <p:cNvSpPr txBox="1"/>
          <p:nvPr/>
        </p:nvSpPr>
        <p:spPr>
          <a:xfrm rot="3805606">
            <a:off x="5449198" y="4257745"/>
            <a:ext cx="213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………….........</a:t>
            </a:r>
          </a:p>
        </p:txBody>
      </p:sp>
    </p:spTree>
    <p:extLst>
      <p:ext uri="{BB962C8B-B14F-4D97-AF65-F5344CB8AC3E}">
        <p14:creationId xmlns:p14="http://schemas.microsoft.com/office/powerpoint/2010/main" val="1914914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3A1025-0DB4-9309-8BD1-943FD833AC20}"/>
              </a:ext>
            </a:extLst>
          </p:cNvPr>
          <p:cNvSpPr txBox="1"/>
          <p:nvPr/>
        </p:nvSpPr>
        <p:spPr>
          <a:xfrm>
            <a:off x="516923" y="1668163"/>
            <a:ext cx="11158153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Why is it important to have good managers?</a:t>
            </a:r>
          </a:p>
          <a:p>
            <a:endParaRPr lang="en-US" sz="4000" b="1" dirty="0"/>
          </a:p>
          <a:p>
            <a:r>
              <a:rPr lang="en-US" dirty="0"/>
              <a:t>A good manager should: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Motivate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 guidance and advice to employees they manage.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Inspire employees they manage to achieve more than they thought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 resources effectively and keep costs under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profitability of the business.</a:t>
            </a:r>
          </a:p>
        </p:txBody>
      </p:sp>
    </p:spTree>
    <p:extLst>
      <p:ext uri="{BB962C8B-B14F-4D97-AF65-F5344CB8AC3E}">
        <p14:creationId xmlns:p14="http://schemas.microsoft.com/office/powerpoint/2010/main" val="16047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{1C782EAB-27FC-B540-A928-8B15F99A7C27}tf10001062</Template>
  <TotalTime>71</TotalTime>
  <Words>407</Words>
  <Application>Microsoft Macintosh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Organisation and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and Management</dc:title>
  <dc:creator>Melanie Wright</dc:creator>
  <cp:lastModifiedBy>Melanie Wright</cp:lastModifiedBy>
  <cp:revision>13</cp:revision>
  <dcterms:created xsi:type="dcterms:W3CDTF">2023-01-15T18:28:15Z</dcterms:created>
  <dcterms:modified xsi:type="dcterms:W3CDTF">2023-01-15T19:39:35Z</dcterms:modified>
</cp:coreProperties>
</file>