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73" r:id="rId14"/>
    <p:sldId id="268"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18"/>
    <p:restoredTop sz="94609"/>
  </p:normalViewPr>
  <p:slideViewPr>
    <p:cSldViewPr snapToGrid="0">
      <p:cViewPr varScale="1">
        <p:scale>
          <a:sx n="45" d="100"/>
          <a:sy n="45" d="100"/>
        </p:scale>
        <p:origin x="208" y="1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DD8CA51-3205-C442-A639-4FB72A96323D}"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0453-69F1-8C45-8902-02C1FEBA5605}" type="slidenum">
              <a:rPr lang="en-US" smtClean="0"/>
              <a:t>‹#›</a:t>
            </a:fld>
            <a:endParaRPr lang="en-US"/>
          </a:p>
        </p:txBody>
      </p:sp>
    </p:spTree>
    <p:extLst>
      <p:ext uri="{BB962C8B-B14F-4D97-AF65-F5344CB8AC3E}">
        <p14:creationId xmlns:p14="http://schemas.microsoft.com/office/powerpoint/2010/main" val="18195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DD8CA51-3205-C442-A639-4FB72A96323D}" type="datetimeFigureOut">
              <a:rPr lang="en-US" smtClean="0"/>
              <a:t>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30453-69F1-8C45-8902-02C1FEBA5605}" type="slidenum">
              <a:rPr lang="en-US" smtClean="0"/>
              <a:t>‹#›</a:t>
            </a:fld>
            <a:endParaRPr lang="en-US"/>
          </a:p>
        </p:txBody>
      </p:sp>
    </p:spTree>
    <p:extLst>
      <p:ext uri="{BB962C8B-B14F-4D97-AF65-F5344CB8AC3E}">
        <p14:creationId xmlns:p14="http://schemas.microsoft.com/office/powerpoint/2010/main" val="3938316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DD8CA51-3205-C442-A639-4FB72A96323D}"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0453-69F1-8C45-8902-02C1FEBA5605}" type="slidenum">
              <a:rPr lang="en-US" smtClean="0"/>
              <a:t>‹#›</a:t>
            </a:fld>
            <a:endParaRPr lang="en-US"/>
          </a:p>
        </p:txBody>
      </p:sp>
    </p:spTree>
    <p:extLst>
      <p:ext uri="{BB962C8B-B14F-4D97-AF65-F5344CB8AC3E}">
        <p14:creationId xmlns:p14="http://schemas.microsoft.com/office/powerpoint/2010/main" val="1283847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DD8CA51-3205-C442-A639-4FB72A96323D}"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0453-69F1-8C45-8902-02C1FEBA560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08922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DD8CA51-3205-C442-A639-4FB72A96323D}"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0453-69F1-8C45-8902-02C1FEBA5605}" type="slidenum">
              <a:rPr lang="en-US" smtClean="0"/>
              <a:t>‹#›</a:t>
            </a:fld>
            <a:endParaRPr lang="en-US"/>
          </a:p>
        </p:txBody>
      </p:sp>
    </p:spTree>
    <p:extLst>
      <p:ext uri="{BB962C8B-B14F-4D97-AF65-F5344CB8AC3E}">
        <p14:creationId xmlns:p14="http://schemas.microsoft.com/office/powerpoint/2010/main" val="3582029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D8CA51-3205-C442-A639-4FB72A96323D}" type="datetimeFigureOut">
              <a:rPr lang="en-US" smtClean="0"/>
              <a:t>12/7/22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0453-69F1-8C45-8902-02C1FEBA5605}" type="slidenum">
              <a:rPr lang="en-US" smtClean="0"/>
              <a:t>‹#›</a:t>
            </a:fld>
            <a:endParaRPr lang="en-US"/>
          </a:p>
        </p:txBody>
      </p:sp>
    </p:spTree>
    <p:extLst>
      <p:ext uri="{BB962C8B-B14F-4D97-AF65-F5344CB8AC3E}">
        <p14:creationId xmlns:p14="http://schemas.microsoft.com/office/powerpoint/2010/main" val="209699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D8CA51-3205-C442-A639-4FB72A96323D}" type="datetimeFigureOut">
              <a:rPr lang="en-US" smtClean="0"/>
              <a:t>12/7/22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0453-69F1-8C45-8902-02C1FEBA5605}" type="slidenum">
              <a:rPr lang="en-US" smtClean="0"/>
              <a:t>‹#›</a:t>
            </a:fld>
            <a:endParaRPr lang="en-US"/>
          </a:p>
        </p:txBody>
      </p:sp>
    </p:spTree>
    <p:extLst>
      <p:ext uri="{BB962C8B-B14F-4D97-AF65-F5344CB8AC3E}">
        <p14:creationId xmlns:p14="http://schemas.microsoft.com/office/powerpoint/2010/main" val="361279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DD8CA51-3205-C442-A639-4FB72A96323D}"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0453-69F1-8C45-8902-02C1FEBA5605}" type="slidenum">
              <a:rPr lang="en-US" smtClean="0"/>
              <a:t>‹#›</a:t>
            </a:fld>
            <a:endParaRPr lang="en-US"/>
          </a:p>
        </p:txBody>
      </p:sp>
    </p:spTree>
    <p:extLst>
      <p:ext uri="{BB962C8B-B14F-4D97-AF65-F5344CB8AC3E}">
        <p14:creationId xmlns:p14="http://schemas.microsoft.com/office/powerpoint/2010/main" val="282278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DD8CA51-3205-C442-A639-4FB72A96323D}"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0453-69F1-8C45-8902-02C1FEBA5605}" type="slidenum">
              <a:rPr lang="en-US" smtClean="0"/>
              <a:t>‹#›</a:t>
            </a:fld>
            <a:endParaRPr lang="en-US"/>
          </a:p>
        </p:txBody>
      </p:sp>
    </p:spTree>
    <p:extLst>
      <p:ext uri="{BB962C8B-B14F-4D97-AF65-F5344CB8AC3E}">
        <p14:creationId xmlns:p14="http://schemas.microsoft.com/office/powerpoint/2010/main" val="159441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8DD8CA51-3205-C442-A639-4FB72A96323D}"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0453-69F1-8C45-8902-02C1FEBA5605}" type="slidenum">
              <a:rPr lang="en-US" smtClean="0"/>
              <a:t>‹#›</a:t>
            </a:fld>
            <a:endParaRPr lang="en-US"/>
          </a:p>
        </p:txBody>
      </p:sp>
    </p:spTree>
    <p:extLst>
      <p:ext uri="{BB962C8B-B14F-4D97-AF65-F5344CB8AC3E}">
        <p14:creationId xmlns:p14="http://schemas.microsoft.com/office/powerpoint/2010/main" val="203984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DD8CA51-3205-C442-A639-4FB72A96323D}"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0453-69F1-8C45-8902-02C1FEBA5605}" type="slidenum">
              <a:rPr lang="en-US" smtClean="0"/>
              <a:t>‹#›</a:t>
            </a:fld>
            <a:endParaRPr lang="en-US"/>
          </a:p>
        </p:txBody>
      </p:sp>
    </p:spTree>
    <p:extLst>
      <p:ext uri="{BB962C8B-B14F-4D97-AF65-F5344CB8AC3E}">
        <p14:creationId xmlns:p14="http://schemas.microsoft.com/office/powerpoint/2010/main" val="20196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DD8CA51-3205-C442-A639-4FB72A96323D}" type="datetimeFigureOut">
              <a:rPr lang="en-US" smtClean="0"/>
              <a:t>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30453-69F1-8C45-8902-02C1FEBA5605}" type="slidenum">
              <a:rPr lang="en-US" smtClean="0"/>
              <a:t>‹#›</a:t>
            </a:fld>
            <a:endParaRPr lang="en-US"/>
          </a:p>
        </p:txBody>
      </p:sp>
    </p:spTree>
    <p:extLst>
      <p:ext uri="{BB962C8B-B14F-4D97-AF65-F5344CB8AC3E}">
        <p14:creationId xmlns:p14="http://schemas.microsoft.com/office/powerpoint/2010/main" val="40590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DD8CA51-3205-C442-A639-4FB72A96323D}" type="datetimeFigureOut">
              <a:rPr lang="en-US" smtClean="0"/>
              <a:t>12/7/22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430453-69F1-8C45-8902-02C1FEBA5605}" type="slidenum">
              <a:rPr lang="en-US" smtClean="0"/>
              <a:t>‹#›</a:t>
            </a:fld>
            <a:endParaRPr lang="en-US"/>
          </a:p>
        </p:txBody>
      </p:sp>
    </p:spTree>
    <p:extLst>
      <p:ext uri="{BB962C8B-B14F-4D97-AF65-F5344CB8AC3E}">
        <p14:creationId xmlns:p14="http://schemas.microsoft.com/office/powerpoint/2010/main" val="84968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8DD8CA51-3205-C442-A639-4FB72A96323D}" type="datetimeFigureOut">
              <a:rPr lang="en-US" smtClean="0"/>
              <a:t>12/7/22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8430453-69F1-8C45-8902-02C1FEBA5605}" type="slidenum">
              <a:rPr lang="en-US" smtClean="0"/>
              <a:t>‹#›</a:t>
            </a:fld>
            <a:endParaRPr lang="en-US"/>
          </a:p>
        </p:txBody>
      </p:sp>
    </p:spTree>
    <p:extLst>
      <p:ext uri="{BB962C8B-B14F-4D97-AF65-F5344CB8AC3E}">
        <p14:creationId xmlns:p14="http://schemas.microsoft.com/office/powerpoint/2010/main" val="35377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DD8CA51-3205-C442-A639-4FB72A96323D}" type="datetimeFigureOut">
              <a:rPr lang="en-US" smtClean="0"/>
              <a:t>12/7/22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8430453-69F1-8C45-8902-02C1FEBA5605}" type="slidenum">
              <a:rPr lang="en-US" smtClean="0"/>
              <a:t>‹#›</a:t>
            </a:fld>
            <a:endParaRPr lang="en-US"/>
          </a:p>
        </p:txBody>
      </p:sp>
    </p:spTree>
    <p:extLst>
      <p:ext uri="{BB962C8B-B14F-4D97-AF65-F5344CB8AC3E}">
        <p14:creationId xmlns:p14="http://schemas.microsoft.com/office/powerpoint/2010/main" val="108829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8DD8CA51-3205-C442-A639-4FB72A96323D}" type="datetimeFigureOut">
              <a:rPr lang="en-US" smtClean="0"/>
              <a:t>12/7/22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8430453-69F1-8C45-8902-02C1FEBA5605}" type="slidenum">
              <a:rPr lang="en-US" smtClean="0"/>
              <a:t>‹#›</a:t>
            </a:fld>
            <a:endParaRPr lang="en-US"/>
          </a:p>
        </p:txBody>
      </p:sp>
    </p:spTree>
    <p:extLst>
      <p:ext uri="{BB962C8B-B14F-4D97-AF65-F5344CB8AC3E}">
        <p14:creationId xmlns:p14="http://schemas.microsoft.com/office/powerpoint/2010/main" val="429473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DD8CA51-3205-C442-A639-4FB72A96323D}" type="datetimeFigureOut">
              <a:rPr lang="en-US" smtClean="0"/>
              <a:t>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30453-69F1-8C45-8902-02C1FEBA5605}" type="slidenum">
              <a:rPr lang="en-US" smtClean="0"/>
              <a:t>‹#›</a:t>
            </a:fld>
            <a:endParaRPr lang="en-US"/>
          </a:p>
        </p:txBody>
      </p:sp>
    </p:spTree>
    <p:extLst>
      <p:ext uri="{BB962C8B-B14F-4D97-AF65-F5344CB8AC3E}">
        <p14:creationId xmlns:p14="http://schemas.microsoft.com/office/powerpoint/2010/main" val="174736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DD8CA51-3205-C442-A639-4FB72A96323D}" type="datetimeFigureOut">
              <a:rPr lang="en-US" smtClean="0"/>
              <a:t>12/7/22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8430453-69F1-8C45-8902-02C1FEBA5605}" type="slidenum">
              <a:rPr lang="en-US" smtClean="0"/>
              <a:t>‹#›</a:t>
            </a:fld>
            <a:endParaRPr lang="en-US"/>
          </a:p>
        </p:txBody>
      </p:sp>
    </p:spTree>
    <p:extLst>
      <p:ext uri="{BB962C8B-B14F-4D97-AF65-F5344CB8AC3E}">
        <p14:creationId xmlns:p14="http://schemas.microsoft.com/office/powerpoint/2010/main" val="1385692730"/>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lickr.com/photos/23339804@N00/3706112069" TargetMode="External"/><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hyperlink" Target="https://geekmatic.blogspot.com/2013/12/toy-factory-and-biggest-rocking-horse.html" TargetMode="Externa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stileex.xyz/en/tananarivians-manicure-madagascar/" TargetMode="External"/><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hyperlink" Target="https://www.flickr.com/photos/wonderlane/45559752934" TargetMode="Externa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hyperlink" Target="https://restaurantsbrighton.co.uk/harveys-brewery/" TargetMode="External"/><Relationship Id="rId7" Type="http://schemas.openxmlformats.org/officeDocument/2006/relationships/hyperlink" Target="https://www.pexels.com/photo/tables-and-chairs-outside-an-irish-pub-3874023/" TargetMode="External"/><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s://www.apn-gcr.org/bulletin/article/future-changes-in-growing-degree-days-of-wheat-crop-in-pakistan-as-simulated-in-cordex-south-asia-experiments/"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68D9B-A547-C756-FF87-0BD87932D931}"/>
              </a:ext>
            </a:extLst>
          </p:cNvPr>
          <p:cNvSpPr>
            <a:spLocks noGrp="1"/>
          </p:cNvSpPr>
          <p:nvPr>
            <p:ph type="ctrTitle"/>
          </p:nvPr>
        </p:nvSpPr>
        <p:spPr/>
        <p:txBody>
          <a:bodyPr/>
          <a:lstStyle/>
          <a:p>
            <a:r>
              <a:rPr lang="en-US" b="1" dirty="0"/>
              <a:t>Business Growth</a:t>
            </a:r>
          </a:p>
        </p:txBody>
      </p:sp>
    </p:spTree>
    <p:extLst>
      <p:ext uri="{BB962C8B-B14F-4D97-AF65-F5344CB8AC3E}">
        <p14:creationId xmlns:p14="http://schemas.microsoft.com/office/powerpoint/2010/main" val="2602900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AFE4E6-3798-4BAB-5330-C2ABB01190A3}"/>
              </a:ext>
            </a:extLst>
          </p:cNvPr>
          <p:cNvSpPr txBox="1"/>
          <p:nvPr/>
        </p:nvSpPr>
        <p:spPr>
          <a:xfrm>
            <a:off x="517359" y="537411"/>
            <a:ext cx="9288378" cy="1846659"/>
          </a:xfrm>
          <a:prstGeom prst="rect">
            <a:avLst/>
          </a:prstGeom>
          <a:noFill/>
          <a:ln>
            <a:solidFill>
              <a:schemeClr val="tx1"/>
            </a:solidFill>
          </a:ln>
        </p:spPr>
        <p:txBody>
          <a:bodyPr wrap="square" rtlCol="0">
            <a:spAutoFit/>
          </a:bodyPr>
          <a:lstStyle/>
          <a:p>
            <a:r>
              <a:rPr lang="en-US" sz="2400" b="1" dirty="0"/>
              <a:t>Conglomerate Integration</a:t>
            </a:r>
          </a:p>
          <a:p>
            <a:endParaRPr lang="en-US" b="1" dirty="0"/>
          </a:p>
          <a:p>
            <a:r>
              <a:rPr lang="en-US" dirty="0"/>
              <a:t>Conglomerate integration is when one firm merges with or takes over another firm in a completely different industry. This is also known as diversification.</a:t>
            </a:r>
          </a:p>
          <a:p>
            <a:endParaRPr lang="en-US" dirty="0"/>
          </a:p>
          <a:p>
            <a:r>
              <a:rPr lang="en-US" dirty="0"/>
              <a:t>Example: A law firm taking over a toy making factory.</a:t>
            </a:r>
          </a:p>
        </p:txBody>
      </p:sp>
      <p:pic>
        <p:nvPicPr>
          <p:cNvPr id="4" name="Picture 3" descr="A picture containing text, building, outdoor, attached&#10;&#10;Description automatically generated">
            <a:extLst>
              <a:ext uri="{FF2B5EF4-FFF2-40B4-BE49-F238E27FC236}">
                <a16:creationId xmlns:a16="http://schemas.microsoft.com/office/drawing/2014/main" id="{DBC5D888-C3CE-0915-94B8-57C8CA6A60C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92175" y="2847975"/>
            <a:ext cx="4064000" cy="3048000"/>
          </a:xfrm>
          <a:prstGeom prst="rect">
            <a:avLst/>
          </a:prstGeom>
        </p:spPr>
      </p:pic>
      <p:pic>
        <p:nvPicPr>
          <p:cNvPr id="7" name="Picture 6" descr="A sign on a fence&#10;&#10;Description automatically generated with low confidence">
            <a:extLst>
              <a:ext uri="{FF2B5EF4-FFF2-40B4-BE49-F238E27FC236}">
                <a16:creationId xmlns:a16="http://schemas.microsoft.com/office/drawing/2014/main" id="{548B769B-269E-6712-C7E6-F82BA986B3A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727825" y="2909887"/>
            <a:ext cx="4572000" cy="3048000"/>
          </a:xfrm>
          <a:prstGeom prst="rect">
            <a:avLst/>
          </a:prstGeom>
        </p:spPr>
      </p:pic>
      <p:sp>
        <p:nvSpPr>
          <p:cNvPr id="9" name="Right Arrow 8">
            <a:extLst>
              <a:ext uri="{FF2B5EF4-FFF2-40B4-BE49-F238E27FC236}">
                <a16:creationId xmlns:a16="http://schemas.microsoft.com/office/drawing/2014/main" id="{019690D4-15C4-DAB8-2EC0-A7AA3F4D2C98}"/>
              </a:ext>
            </a:extLst>
          </p:cNvPr>
          <p:cNvSpPr/>
          <p:nvPr/>
        </p:nvSpPr>
        <p:spPr>
          <a:xfrm>
            <a:off x="4943475" y="3986213"/>
            <a:ext cx="1784350" cy="447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906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F1C98-4261-F635-7C36-EB5CB0291725}"/>
              </a:ext>
            </a:extLst>
          </p:cNvPr>
          <p:cNvSpPr txBox="1"/>
          <p:nvPr/>
        </p:nvSpPr>
        <p:spPr>
          <a:xfrm>
            <a:off x="2261286" y="2782669"/>
            <a:ext cx="7389340" cy="646331"/>
          </a:xfrm>
          <a:prstGeom prst="rect">
            <a:avLst/>
          </a:prstGeom>
          <a:noFill/>
        </p:spPr>
        <p:txBody>
          <a:bodyPr wrap="square" rtlCol="0">
            <a:spAutoFit/>
          </a:bodyPr>
          <a:lstStyle/>
          <a:p>
            <a:r>
              <a:rPr lang="en-US" dirty="0"/>
              <a:t>Use pages 28 and 29 in the text book to take notes on the different types of integration and their benefits.</a:t>
            </a:r>
          </a:p>
        </p:txBody>
      </p:sp>
    </p:spTree>
    <p:extLst>
      <p:ext uri="{BB962C8B-B14F-4D97-AF65-F5344CB8AC3E}">
        <p14:creationId xmlns:p14="http://schemas.microsoft.com/office/powerpoint/2010/main" val="2165094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F9E6EE-4168-C465-4C1E-A843EEFB65CA}"/>
              </a:ext>
            </a:extLst>
          </p:cNvPr>
          <p:cNvSpPr txBox="1"/>
          <p:nvPr/>
        </p:nvSpPr>
        <p:spPr>
          <a:xfrm>
            <a:off x="889686" y="786577"/>
            <a:ext cx="9650627" cy="707886"/>
          </a:xfrm>
          <a:prstGeom prst="rect">
            <a:avLst/>
          </a:prstGeom>
          <a:noFill/>
        </p:spPr>
        <p:txBody>
          <a:bodyPr wrap="square" rtlCol="0">
            <a:spAutoFit/>
          </a:bodyPr>
          <a:lstStyle/>
          <a:p>
            <a:r>
              <a:rPr lang="en-US" sz="4000" b="1" dirty="0"/>
              <a:t>Why do some companies stay small?</a:t>
            </a:r>
          </a:p>
        </p:txBody>
      </p:sp>
      <p:sp>
        <p:nvSpPr>
          <p:cNvPr id="3" name="TextBox 2">
            <a:extLst>
              <a:ext uri="{FF2B5EF4-FFF2-40B4-BE49-F238E27FC236}">
                <a16:creationId xmlns:a16="http://schemas.microsoft.com/office/drawing/2014/main" id="{01FC5FB6-E289-1E75-185D-22159B04C770}"/>
              </a:ext>
            </a:extLst>
          </p:cNvPr>
          <p:cNvSpPr txBox="1"/>
          <p:nvPr/>
        </p:nvSpPr>
        <p:spPr>
          <a:xfrm>
            <a:off x="889686" y="1927654"/>
            <a:ext cx="10021330" cy="3970318"/>
          </a:xfrm>
          <a:prstGeom prst="rect">
            <a:avLst/>
          </a:prstGeom>
          <a:noFill/>
        </p:spPr>
        <p:txBody>
          <a:bodyPr wrap="square" rtlCol="0">
            <a:spAutoFit/>
          </a:bodyPr>
          <a:lstStyle/>
          <a:p>
            <a:r>
              <a:rPr lang="en-US" dirty="0"/>
              <a:t>Not all companies want to grow. Some choose to stay small. The main reasons for this is:</a:t>
            </a:r>
          </a:p>
          <a:p>
            <a:endParaRPr lang="en-US" dirty="0"/>
          </a:p>
          <a:p>
            <a:pPr marL="285750" indent="-285750">
              <a:buFont typeface="Arial" panose="020B0604020202020204" pitchFamily="34" charset="0"/>
              <a:buChar char="•"/>
            </a:pPr>
            <a:r>
              <a:rPr lang="en-US" dirty="0"/>
              <a:t>The type of industry the business operates in – they like to provide a personal service, e.g. a mechanic, hairdresser, etc. and they need to be small to do this. Also these types of businesses tend to be easy to set up so there is a lot of competition keeping all the businesses small.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Market size – there is a small number of customers.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Owners’ objectives – owners prefer to keep their businesses small so they can maintain control over them. </a:t>
            </a:r>
          </a:p>
          <a:p>
            <a:pPr marL="285750" indent="-285750">
              <a:buFont typeface="Arial" panose="020B0604020202020204" pitchFamily="34" charset="0"/>
              <a:buChar char="•"/>
            </a:pPr>
            <a:endParaRPr lang="en-US" dirty="0"/>
          </a:p>
          <a:p>
            <a:r>
              <a:rPr lang="en-US" dirty="0"/>
              <a:t>This desire to stay small can lead to </a:t>
            </a:r>
            <a:r>
              <a:rPr lang="en-US" i="1" dirty="0"/>
              <a:t>specialization,</a:t>
            </a:r>
            <a:r>
              <a:rPr lang="en-US" dirty="0"/>
              <a:t> which is where the business concentrates solely on what it is good at.</a:t>
            </a:r>
          </a:p>
        </p:txBody>
      </p:sp>
    </p:spTree>
    <p:extLst>
      <p:ext uri="{BB962C8B-B14F-4D97-AF65-F5344CB8AC3E}">
        <p14:creationId xmlns:p14="http://schemas.microsoft.com/office/powerpoint/2010/main" val="2308813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F35F0-68DB-3D5D-CB95-FDCF90E2B2D7}"/>
              </a:ext>
            </a:extLst>
          </p:cNvPr>
          <p:cNvSpPr>
            <a:spLocks noGrp="1"/>
          </p:cNvSpPr>
          <p:nvPr>
            <p:ph type="ctrTitle"/>
          </p:nvPr>
        </p:nvSpPr>
        <p:spPr/>
        <p:txBody>
          <a:bodyPr/>
          <a:lstStyle/>
          <a:p>
            <a:r>
              <a:rPr lang="en-US" b="1" dirty="0"/>
              <a:t>Economies and Diseconomies of Scale</a:t>
            </a:r>
          </a:p>
        </p:txBody>
      </p:sp>
    </p:spTree>
    <p:extLst>
      <p:ext uri="{BB962C8B-B14F-4D97-AF65-F5344CB8AC3E}">
        <p14:creationId xmlns:p14="http://schemas.microsoft.com/office/powerpoint/2010/main" val="76429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A737E1-A851-3837-70BC-CD18A6CBF3C8}"/>
              </a:ext>
            </a:extLst>
          </p:cNvPr>
          <p:cNvSpPr txBox="1"/>
          <p:nvPr/>
        </p:nvSpPr>
        <p:spPr>
          <a:xfrm>
            <a:off x="2075934" y="2211859"/>
            <a:ext cx="8353168" cy="2031325"/>
          </a:xfrm>
          <a:prstGeom prst="rect">
            <a:avLst/>
          </a:prstGeom>
          <a:noFill/>
        </p:spPr>
        <p:txBody>
          <a:bodyPr wrap="square" rtlCol="0">
            <a:spAutoFit/>
          </a:bodyPr>
          <a:lstStyle/>
          <a:p>
            <a:r>
              <a:rPr lang="en-US" dirty="0"/>
              <a:t>Economies of scale are the factors that lead to a reduction in average costs as a business increases in size, i.e. they are the cost benefits of growth.</a:t>
            </a:r>
          </a:p>
          <a:p>
            <a:endParaRPr lang="en-US" dirty="0"/>
          </a:p>
          <a:p>
            <a:r>
              <a:rPr lang="en-US" dirty="0"/>
              <a:t>Average costs are the total costs of production divided by total output, i.e. how much is costs to produce each item. All businesses want this figure to be as low as possible.</a:t>
            </a:r>
          </a:p>
        </p:txBody>
      </p:sp>
    </p:spTree>
    <p:extLst>
      <p:ext uri="{BB962C8B-B14F-4D97-AF65-F5344CB8AC3E}">
        <p14:creationId xmlns:p14="http://schemas.microsoft.com/office/powerpoint/2010/main" val="2672061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B86B78-487C-A934-6D4D-4770569AC564}"/>
              </a:ext>
            </a:extLst>
          </p:cNvPr>
          <p:cNvSpPr txBox="1"/>
          <p:nvPr/>
        </p:nvSpPr>
        <p:spPr>
          <a:xfrm>
            <a:off x="1091513" y="1260389"/>
            <a:ext cx="10008973" cy="3970318"/>
          </a:xfrm>
          <a:prstGeom prst="rect">
            <a:avLst/>
          </a:prstGeom>
          <a:noFill/>
        </p:spPr>
        <p:txBody>
          <a:bodyPr wrap="square" rtlCol="0">
            <a:spAutoFit/>
          </a:bodyPr>
          <a:lstStyle/>
          <a:p>
            <a:r>
              <a:rPr lang="en-US" dirty="0"/>
              <a:t>There are </a:t>
            </a:r>
            <a:r>
              <a:rPr lang="en-US" b="1" u="sng" dirty="0"/>
              <a:t>six</a:t>
            </a:r>
            <a:r>
              <a:rPr lang="en-US" dirty="0"/>
              <a:t> main </a:t>
            </a:r>
            <a:r>
              <a:rPr lang="en-US" i="1" dirty="0"/>
              <a:t>economies of scale</a:t>
            </a:r>
            <a:r>
              <a:rPr lang="en-US" dirty="0"/>
              <a:t>:</a:t>
            </a:r>
          </a:p>
          <a:p>
            <a:endParaRPr lang="en-US" dirty="0"/>
          </a:p>
          <a:p>
            <a:r>
              <a:rPr lang="en-US" b="1" dirty="0">
                <a:solidFill>
                  <a:schemeClr val="bg1"/>
                </a:solidFill>
                <a:highlight>
                  <a:srgbClr val="FFFF00"/>
                </a:highlight>
              </a:rPr>
              <a:t>Purchasing economies </a:t>
            </a:r>
            <a:r>
              <a:rPr lang="en-US" dirty="0"/>
              <a:t>– large companies can afford to buy in bulk and have space to store the raw materials. Also, when you buy in bulk you also often qualify for discounts. This reduces the unit cost of each item which is better for the company.</a:t>
            </a:r>
          </a:p>
          <a:p>
            <a:endParaRPr lang="en-US" dirty="0"/>
          </a:p>
          <a:p>
            <a:r>
              <a:rPr lang="en-US" b="1" dirty="0">
                <a:solidFill>
                  <a:schemeClr val="bg1"/>
                </a:solidFill>
                <a:highlight>
                  <a:srgbClr val="FFFF00"/>
                </a:highlight>
              </a:rPr>
              <a:t>Marketing economies </a:t>
            </a:r>
            <a:r>
              <a:rPr lang="en-US" dirty="0"/>
              <a:t>– large companies may be able to afford their own transportation for distributing their products. Also customers tend to be more aware of bigger companies meaning they have to do less marketing. Advertising rates stay the same however many products you sell, so the cost of marketing for bigger firms is proportionally less than that of smaller firms.</a:t>
            </a:r>
          </a:p>
          <a:p>
            <a:endParaRPr lang="en-US" dirty="0"/>
          </a:p>
          <a:p>
            <a:r>
              <a:rPr lang="en-US" b="1" dirty="0">
                <a:solidFill>
                  <a:schemeClr val="bg1"/>
                </a:solidFill>
                <a:highlight>
                  <a:srgbClr val="FFFF00"/>
                </a:highlight>
              </a:rPr>
              <a:t>Financial economies </a:t>
            </a:r>
            <a:r>
              <a:rPr lang="en-US" dirty="0"/>
              <a:t>– large firms have more access to capital than smaller firms, e.g. selling shares, or banks being more willing to lend them money.</a:t>
            </a:r>
          </a:p>
        </p:txBody>
      </p:sp>
    </p:spTree>
    <p:extLst>
      <p:ext uri="{BB962C8B-B14F-4D97-AF65-F5344CB8AC3E}">
        <p14:creationId xmlns:p14="http://schemas.microsoft.com/office/powerpoint/2010/main" val="27790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9894E0-48C3-1469-CF3B-9EBF0EB5066C}"/>
              </a:ext>
            </a:extLst>
          </p:cNvPr>
          <p:cNvSpPr txBox="1"/>
          <p:nvPr/>
        </p:nvSpPr>
        <p:spPr>
          <a:xfrm>
            <a:off x="889686" y="1717590"/>
            <a:ext cx="9428207" cy="2862322"/>
          </a:xfrm>
          <a:prstGeom prst="rect">
            <a:avLst/>
          </a:prstGeom>
          <a:noFill/>
        </p:spPr>
        <p:txBody>
          <a:bodyPr wrap="square" rtlCol="0">
            <a:spAutoFit/>
          </a:bodyPr>
          <a:lstStyle/>
          <a:p>
            <a:r>
              <a:rPr lang="en-US" b="1" dirty="0">
                <a:solidFill>
                  <a:schemeClr val="bg1"/>
                </a:solidFill>
                <a:highlight>
                  <a:srgbClr val="FFFF00"/>
                </a:highlight>
              </a:rPr>
              <a:t>Managerial economies </a:t>
            </a:r>
            <a:r>
              <a:rPr lang="en-US" dirty="0"/>
              <a:t>– large firms can afford to pay for specialist managers which may improve their efficiency.</a:t>
            </a:r>
          </a:p>
          <a:p>
            <a:endParaRPr lang="en-US" dirty="0"/>
          </a:p>
          <a:p>
            <a:r>
              <a:rPr lang="en-US" b="1" dirty="0">
                <a:solidFill>
                  <a:schemeClr val="bg1"/>
                </a:solidFill>
                <a:highlight>
                  <a:srgbClr val="FFFF00"/>
                </a:highlight>
              </a:rPr>
              <a:t>Technical economies </a:t>
            </a:r>
            <a:r>
              <a:rPr lang="en-US" dirty="0"/>
              <a:t>– large firms can afford more up to date and larger machinery and technology which may make them more efficient. They can often use flow production (a production line) which means they make more products in the same amount of time.</a:t>
            </a:r>
          </a:p>
          <a:p>
            <a:endParaRPr lang="en-US" dirty="0"/>
          </a:p>
          <a:p>
            <a:r>
              <a:rPr lang="en-US" b="1" dirty="0">
                <a:solidFill>
                  <a:schemeClr val="bg1"/>
                </a:solidFill>
                <a:highlight>
                  <a:srgbClr val="FFFF00"/>
                </a:highlight>
              </a:rPr>
              <a:t>Risk bearing economies </a:t>
            </a:r>
            <a:r>
              <a:rPr lang="en-US" dirty="0"/>
              <a:t>– large firms are more likely to diversify their product lines which means they are more secure than smaller firms.</a:t>
            </a:r>
          </a:p>
        </p:txBody>
      </p:sp>
      <p:sp>
        <p:nvSpPr>
          <p:cNvPr id="3" name="TextBox 2">
            <a:extLst>
              <a:ext uri="{FF2B5EF4-FFF2-40B4-BE49-F238E27FC236}">
                <a16:creationId xmlns:a16="http://schemas.microsoft.com/office/drawing/2014/main" id="{46E7E332-1B5A-26A4-FF18-8EDB0D4250BD}"/>
              </a:ext>
            </a:extLst>
          </p:cNvPr>
          <p:cNvSpPr txBox="1"/>
          <p:nvPr/>
        </p:nvSpPr>
        <p:spPr>
          <a:xfrm>
            <a:off x="2706130" y="5387546"/>
            <a:ext cx="6042454" cy="369332"/>
          </a:xfrm>
          <a:prstGeom prst="rect">
            <a:avLst/>
          </a:prstGeom>
          <a:noFill/>
          <a:ln>
            <a:solidFill>
              <a:schemeClr val="tx1"/>
            </a:solidFill>
          </a:ln>
        </p:spPr>
        <p:txBody>
          <a:bodyPr wrap="square" rtlCol="0">
            <a:spAutoFit/>
          </a:bodyPr>
          <a:lstStyle/>
          <a:p>
            <a:r>
              <a:rPr lang="en-US" b="1" dirty="0"/>
              <a:t>Task:</a:t>
            </a:r>
            <a:r>
              <a:rPr lang="en-US" dirty="0"/>
              <a:t> Take notes on each of the economies of scale</a:t>
            </a:r>
          </a:p>
        </p:txBody>
      </p:sp>
    </p:spTree>
    <p:extLst>
      <p:ext uri="{BB962C8B-B14F-4D97-AF65-F5344CB8AC3E}">
        <p14:creationId xmlns:p14="http://schemas.microsoft.com/office/powerpoint/2010/main" val="1174914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902D3B-65DF-2510-B9CC-AFFCDC9CD77D}"/>
              </a:ext>
            </a:extLst>
          </p:cNvPr>
          <p:cNvSpPr txBox="1"/>
          <p:nvPr/>
        </p:nvSpPr>
        <p:spPr>
          <a:xfrm>
            <a:off x="753761" y="815546"/>
            <a:ext cx="9316996" cy="4801314"/>
          </a:xfrm>
          <a:prstGeom prst="rect">
            <a:avLst/>
          </a:prstGeom>
          <a:noFill/>
        </p:spPr>
        <p:txBody>
          <a:bodyPr wrap="square" rtlCol="0">
            <a:spAutoFit/>
          </a:bodyPr>
          <a:lstStyle/>
          <a:p>
            <a:r>
              <a:rPr lang="en-US" i="1" dirty="0"/>
              <a:t>Diseconomies of scale </a:t>
            </a:r>
            <a:r>
              <a:rPr lang="en-US" dirty="0"/>
              <a:t>are the opposite of the economies of scale. They are the problems companies encounter when they grow too large. These are often linked to the efficiency of the company.</a:t>
            </a:r>
          </a:p>
          <a:p>
            <a:endParaRPr lang="en-US" dirty="0"/>
          </a:p>
          <a:p>
            <a:r>
              <a:rPr lang="en-US" dirty="0"/>
              <a:t>There are three main diseconomies of scale you need to know:</a:t>
            </a:r>
          </a:p>
          <a:p>
            <a:endParaRPr lang="en-US" b="1" dirty="0">
              <a:solidFill>
                <a:schemeClr val="bg1"/>
              </a:solidFill>
              <a:highlight>
                <a:srgbClr val="FFFF00"/>
              </a:highlight>
            </a:endParaRPr>
          </a:p>
          <a:p>
            <a:r>
              <a:rPr lang="en-US" b="1" dirty="0">
                <a:solidFill>
                  <a:schemeClr val="bg1"/>
                </a:solidFill>
                <a:highlight>
                  <a:srgbClr val="FFFF00"/>
                </a:highlight>
              </a:rPr>
              <a:t>Poor communication </a:t>
            </a:r>
            <a:r>
              <a:rPr lang="en-US" dirty="0"/>
              <a:t>– when the company is bigger it is difficult for there to be ‘effective communication’, i.e. communication can be slow or inaccurate which could lead to mistakes.</a:t>
            </a:r>
          </a:p>
          <a:p>
            <a:endParaRPr lang="en-US" dirty="0"/>
          </a:p>
          <a:p>
            <a:r>
              <a:rPr lang="en-US" b="1" dirty="0">
                <a:solidFill>
                  <a:schemeClr val="bg1"/>
                </a:solidFill>
                <a:highlight>
                  <a:srgbClr val="FFFF00"/>
                </a:highlight>
              </a:rPr>
              <a:t>Lack of commitment from employees </a:t>
            </a:r>
            <a:r>
              <a:rPr lang="en-US" dirty="0"/>
              <a:t>– in larger firms, employees may feel less loyalty to the company than in smaller firms and this can lead to less motivation and a lower work rate.</a:t>
            </a:r>
          </a:p>
          <a:p>
            <a:endParaRPr lang="en-US" dirty="0"/>
          </a:p>
          <a:p>
            <a:r>
              <a:rPr lang="en-US" b="1" dirty="0">
                <a:solidFill>
                  <a:schemeClr val="bg1"/>
                </a:solidFill>
                <a:highlight>
                  <a:srgbClr val="FFFF00"/>
                </a:highlight>
              </a:rPr>
              <a:t>Weak co-ordination </a:t>
            </a:r>
            <a:r>
              <a:rPr lang="en-US" dirty="0"/>
              <a:t>– As the firm is bigger it is harder for all departments to work together and this could mean decisions take longer. This means the company be less efficient overall.</a:t>
            </a:r>
          </a:p>
        </p:txBody>
      </p:sp>
    </p:spTree>
    <p:extLst>
      <p:ext uri="{BB962C8B-B14F-4D97-AF65-F5344CB8AC3E}">
        <p14:creationId xmlns:p14="http://schemas.microsoft.com/office/powerpoint/2010/main" val="211349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D4E745-2A17-DB39-AE6F-0C2A5289F99C}"/>
              </a:ext>
            </a:extLst>
          </p:cNvPr>
          <p:cNvSpPr txBox="1"/>
          <p:nvPr/>
        </p:nvSpPr>
        <p:spPr>
          <a:xfrm>
            <a:off x="1828799" y="2782669"/>
            <a:ext cx="8534401" cy="369332"/>
          </a:xfrm>
          <a:prstGeom prst="rect">
            <a:avLst/>
          </a:prstGeom>
          <a:noFill/>
          <a:ln>
            <a:solidFill>
              <a:schemeClr val="tx1"/>
            </a:solidFill>
          </a:ln>
        </p:spPr>
        <p:txBody>
          <a:bodyPr wrap="square" rtlCol="0">
            <a:spAutoFit/>
          </a:bodyPr>
          <a:lstStyle/>
          <a:p>
            <a:r>
              <a:rPr lang="en-US" dirty="0"/>
              <a:t>On the mini white board, list all the ways that you can measure something.</a:t>
            </a:r>
          </a:p>
        </p:txBody>
      </p:sp>
    </p:spTree>
    <p:extLst>
      <p:ext uri="{BB962C8B-B14F-4D97-AF65-F5344CB8AC3E}">
        <p14:creationId xmlns:p14="http://schemas.microsoft.com/office/powerpoint/2010/main" val="250914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B18F08-8BEF-49AF-7BD8-3ED1AAA6E7F0}"/>
              </a:ext>
            </a:extLst>
          </p:cNvPr>
          <p:cNvSpPr txBox="1"/>
          <p:nvPr/>
        </p:nvSpPr>
        <p:spPr>
          <a:xfrm>
            <a:off x="866274" y="990659"/>
            <a:ext cx="8181474" cy="707886"/>
          </a:xfrm>
          <a:prstGeom prst="rect">
            <a:avLst/>
          </a:prstGeom>
          <a:noFill/>
          <a:ln>
            <a:solidFill>
              <a:schemeClr val="tx1"/>
            </a:solidFill>
          </a:ln>
        </p:spPr>
        <p:txBody>
          <a:bodyPr wrap="square" rtlCol="0">
            <a:spAutoFit/>
          </a:bodyPr>
          <a:lstStyle/>
          <a:p>
            <a:r>
              <a:rPr lang="en-US" sz="4000" b="1" dirty="0"/>
              <a:t>How businesses are measured?</a:t>
            </a:r>
          </a:p>
        </p:txBody>
      </p:sp>
      <p:sp>
        <p:nvSpPr>
          <p:cNvPr id="4" name="TextBox 3">
            <a:extLst>
              <a:ext uri="{FF2B5EF4-FFF2-40B4-BE49-F238E27FC236}">
                <a16:creationId xmlns:a16="http://schemas.microsoft.com/office/drawing/2014/main" id="{8B05A41A-6260-D630-F98B-AD373C85F352}"/>
              </a:ext>
            </a:extLst>
          </p:cNvPr>
          <p:cNvSpPr txBox="1"/>
          <p:nvPr/>
        </p:nvSpPr>
        <p:spPr>
          <a:xfrm>
            <a:off x="685800" y="2503964"/>
            <a:ext cx="10118557" cy="646331"/>
          </a:xfrm>
          <a:prstGeom prst="rect">
            <a:avLst/>
          </a:prstGeom>
          <a:noFill/>
        </p:spPr>
        <p:txBody>
          <a:bodyPr wrap="square" rtlCol="0">
            <a:spAutoFit/>
          </a:bodyPr>
          <a:lstStyle/>
          <a:p>
            <a:r>
              <a:rPr lang="en-US" dirty="0"/>
              <a:t>Business can be measured in terms of size or success. For the next couple of lessons we are going to look at the size of businesses.</a:t>
            </a:r>
          </a:p>
        </p:txBody>
      </p:sp>
      <p:sp>
        <p:nvSpPr>
          <p:cNvPr id="6" name="TextBox 5">
            <a:extLst>
              <a:ext uri="{FF2B5EF4-FFF2-40B4-BE49-F238E27FC236}">
                <a16:creationId xmlns:a16="http://schemas.microsoft.com/office/drawing/2014/main" id="{7BF98EE4-BA3A-26E4-B780-67BDBACF7276}"/>
              </a:ext>
            </a:extLst>
          </p:cNvPr>
          <p:cNvSpPr txBox="1"/>
          <p:nvPr/>
        </p:nvSpPr>
        <p:spPr>
          <a:xfrm>
            <a:off x="685800" y="4053247"/>
            <a:ext cx="10503568" cy="1200329"/>
          </a:xfrm>
          <a:prstGeom prst="rect">
            <a:avLst/>
          </a:prstGeom>
          <a:noFill/>
        </p:spPr>
        <p:txBody>
          <a:bodyPr wrap="square" rtlCol="0">
            <a:spAutoFit/>
          </a:bodyPr>
          <a:lstStyle/>
          <a:p>
            <a:r>
              <a:rPr lang="en-US" dirty="0"/>
              <a:t>Businesses can vary greatly in terms of size. On one hand, firms can be owned and run by a single individual. At the other extreme, some businesses employ hundreds of thousands of worker all over the world. Some firms produce output worth hundreds of dollars a year, while the biggest business sell goods valued at billions of dollars a year.</a:t>
            </a:r>
          </a:p>
        </p:txBody>
      </p:sp>
    </p:spTree>
    <p:extLst>
      <p:ext uri="{BB962C8B-B14F-4D97-AF65-F5344CB8AC3E}">
        <p14:creationId xmlns:p14="http://schemas.microsoft.com/office/powerpoint/2010/main" val="1904912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F0CF1F-77AD-654F-216B-280909B02745}"/>
              </a:ext>
            </a:extLst>
          </p:cNvPr>
          <p:cNvSpPr txBox="1"/>
          <p:nvPr/>
        </p:nvSpPr>
        <p:spPr>
          <a:xfrm>
            <a:off x="637674" y="1155032"/>
            <a:ext cx="8313822" cy="707886"/>
          </a:xfrm>
          <a:prstGeom prst="rect">
            <a:avLst/>
          </a:prstGeom>
          <a:noFill/>
          <a:ln>
            <a:solidFill>
              <a:schemeClr val="tx1"/>
            </a:solidFill>
          </a:ln>
        </p:spPr>
        <p:txBody>
          <a:bodyPr wrap="square" rtlCol="0">
            <a:spAutoFit/>
          </a:bodyPr>
          <a:lstStyle/>
          <a:p>
            <a:r>
              <a:rPr lang="en-US" sz="4000" b="1" dirty="0"/>
              <a:t>Why do we need a comparison?</a:t>
            </a:r>
          </a:p>
        </p:txBody>
      </p:sp>
      <p:sp>
        <p:nvSpPr>
          <p:cNvPr id="3" name="TextBox 2">
            <a:extLst>
              <a:ext uri="{FF2B5EF4-FFF2-40B4-BE49-F238E27FC236}">
                <a16:creationId xmlns:a16="http://schemas.microsoft.com/office/drawing/2014/main" id="{FD7120B9-0526-B6E7-71DA-D783787096D5}"/>
              </a:ext>
            </a:extLst>
          </p:cNvPr>
          <p:cNvSpPr txBox="1"/>
          <p:nvPr/>
        </p:nvSpPr>
        <p:spPr>
          <a:xfrm>
            <a:off x="637674" y="2779295"/>
            <a:ext cx="10611852" cy="2308324"/>
          </a:xfrm>
          <a:prstGeom prst="rect">
            <a:avLst/>
          </a:prstGeom>
          <a:noFill/>
        </p:spPr>
        <p:txBody>
          <a:bodyPr wrap="square" rtlCol="0">
            <a:spAutoFit/>
          </a:bodyPr>
          <a:lstStyle/>
          <a:p>
            <a:r>
              <a:rPr lang="en-US" dirty="0"/>
              <a:t>There are many reasons we need to be able to compare the size of businesses and different groups will be looking for different things.</a:t>
            </a:r>
          </a:p>
          <a:p>
            <a:endParaRPr lang="en-US" dirty="0"/>
          </a:p>
          <a:p>
            <a:r>
              <a:rPr lang="en-US" dirty="0"/>
              <a:t>Investors – before deciding which business to put their savings into.</a:t>
            </a:r>
          </a:p>
          <a:p>
            <a:r>
              <a:rPr lang="en-US" dirty="0"/>
              <a:t>Government – often there are different tax rates for small and large businesses.</a:t>
            </a:r>
          </a:p>
          <a:p>
            <a:r>
              <a:rPr lang="en-US" dirty="0"/>
              <a:t>Competitors – to compare their size and importance with other firms.</a:t>
            </a:r>
          </a:p>
          <a:p>
            <a:r>
              <a:rPr lang="en-US" dirty="0"/>
              <a:t>Workers – to have some idea of how many people they might be working with.</a:t>
            </a:r>
          </a:p>
          <a:p>
            <a:r>
              <a:rPr lang="en-US" dirty="0"/>
              <a:t>Banks – to see how important a loan to the business is compared to its overall size.</a:t>
            </a:r>
          </a:p>
        </p:txBody>
      </p:sp>
    </p:spTree>
    <p:extLst>
      <p:ext uri="{BB962C8B-B14F-4D97-AF65-F5344CB8AC3E}">
        <p14:creationId xmlns:p14="http://schemas.microsoft.com/office/powerpoint/2010/main" val="965225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2DFF2D-8A53-2C6A-880F-B68AA6FF8364}"/>
              </a:ext>
            </a:extLst>
          </p:cNvPr>
          <p:cNvSpPr txBox="1"/>
          <p:nvPr/>
        </p:nvSpPr>
        <p:spPr>
          <a:xfrm>
            <a:off x="974558" y="1251284"/>
            <a:ext cx="8470232" cy="707886"/>
          </a:xfrm>
          <a:prstGeom prst="rect">
            <a:avLst/>
          </a:prstGeom>
          <a:noFill/>
          <a:ln>
            <a:solidFill>
              <a:schemeClr val="tx1"/>
            </a:solidFill>
          </a:ln>
        </p:spPr>
        <p:txBody>
          <a:bodyPr wrap="square" rtlCol="0">
            <a:spAutoFit/>
          </a:bodyPr>
          <a:lstStyle/>
          <a:p>
            <a:r>
              <a:rPr lang="en-US" sz="4000" b="1" dirty="0"/>
              <a:t>How do we measure businesses?</a:t>
            </a:r>
          </a:p>
        </p:txBody>
      </p:sp>
      <p:sp>
        <p:nvSpPr>
          <p:cNvPr id="3" name="TextBox 2">
            <a:extLst>
              <a:ext uri="{FF2B5EF4-FFF2-40B4-BE49-F238E27FC236}">
                <a16:creationId xmlns:a16="http://schemas.microsoft.com/office/drawing/2014/main" id="{A61DF59E-1A32-3910-4B43-CBFD0997E1A5}"/>
              </a:ext>
            </a:extLst>
          </p:cNvPr>
          <p:cNvSpPr txBox="1"/>
          <p:nvPr/>
        </p:nvSpPr>
        <p:spPr>
          <a:xfrm>
            <a:off x="974558" y="2551837"/>
            <a:ext cx="9156032" cy="1754326"/>
          </a:xfrm>
          <a:prstGeom prst="rect">
            <a:avLst/>
          </a:prstGeom>
          <a:noFill/>
        </p:spPr>
        <p:txBody>
          <a:bodyPr wrap="square" rtlCol="0">
            <a:spAutoFit/>
          </a:bodyPr>
          <a:lstStyle/>
          <a:p>
            <a:r>
              <a:rPr lang="en-US" dirty="0"/>
              <a:t>Business size can be measured in a number of ways. The most common are:</a:t>
            </a:r>
          </a:p>
          <a:p>
            <a:endParaRPr lang="en-US" dirty="0"/>
          </a:p>
          <a:p>
            <a:pPr marL="285750" indent="-285750">
              <a:buFont typeface="Wingdings" pitchFamily="2" charset="2"/>
              <a:buChar char="Ø"/>
            </a:pPr>
            <a:r>
              <a:rPr lang="en-US" dirty="0"/>
              <a:t>The number of people employed</a:t>
            </a:r>
          </a:p>
          <a:p>
            <a:pPr marL="285750" indent="-285750">
              <a:buFont typeface="Wingdings" pitchFamily="2" charset="2"/>
              <a:buChar char="Ø"/>
            </a:pPr>
            <a:r>
              <a:rPr lang="en-US" dirty="0"/>
              <a:t>The value of output</a:t>
            </a:r>
          </a:p>
          <a:p>
            <a:pPr marL="285750" indent="-285750">
              <a:buFont typeface="Wingdings" pitchFamily="2" charset="2"/>
              <a:buChar char="Ø"/>
            </a:pPr>
            <a:r>
              <a:rPr lang="en-US" dirty="0"/>
              <a:t>The value of sales</a:t>
            </a:r>
          </a:p>
          <a:p>
            <a:pPr marL="285750" indent="-285750">
              <a:buFont typeface="Wingdings" pitchFamily="2" charset="2"/>
              <a:buChar char="Ø"/>
            </a:pPr>
            <a:r>
              <a:rPr lang="en-US" dirty="0"/>
              <a:t>The value of capital employed</a:t>
            </a:r>
          </a:p>
        </p:txBody>
      </p:sp>
      <p:sp>
        <p:nvSpPr>
          <p:cNvPr id="4" name="TextBox 3">
            <a:extLst>
              <a:ext uri="{FF2B5EF4-FFF2-40B4-BE49-F238E27FC236}">
                <a16:creationId xmlns:a16="http://schemas.microsoft.com/office/drawing/2014/main" id="{86DE9986-DB98-2864-77F1-FF33B658461A}"/>
              </a:ext>
            </a:extLst>
          </p:cNvPr>
          <p:cNvSpPr txBox="1"/>
          <p:nvPr/>
        </p:nvSpPr>
        <p:spPr>
          <a:xfrm>
            <a:off x="974558" y="4828618"/>
            <a:ext cx="8073190" cy="646331"/>
          </a:xfrm>
          <a:prstGeom prst="rect">
            <a:avLst/>
          </a:prstGeom>
          <a:noFill/>
        </p:spPr>
        <p:txBody>
          <a:bodyPr wrap="square" rtlCol="0">
            <a:spAutoFit/>
          </a:bodyPr>
          <a:lstStyle/>
          <a:p>
            <a:r>
              <a:rPr lang="en-US" dirty="0"/>
              <a:t>Use page 26 in the text book to write a explanation of each of these measures of growth. Include the limitations of these.</a:t>
            </a:r>
          </a:p>
        </p:txBody>
      </p:sp>
    </p:spTree>
    <p:extLst>
      <p:ext uri="{BB962C8B-B14F-4D97-AF65-F5344CB8AC3E}">
        <p14:creationId xmlns:p14="http://schemas.microsoft.com/office/powerpoint/2010/main" val="2432198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057133-406F-9A38-5D18-421E2B7388FB}"/>
              </a:ext>
            </a:extLst>
          </p:cNvPr>
          <p:cNvSpPr txBox="1"/>
          <p:nvPr/>
        </p:nvSpPr>
        <p:spPr>
          <a:xfrm>
            <a:off x="770021" y="1491915"/>
            <a:ext cx="6713621" cy="707886"/>
          </a:xfrm>
          <a:prstGeom prst="rect">
            <a:avLst/>
          </a:prstGeom>
          <a:noFill/>
          <a:ln>
            <a:solidFill>
              <a:schemeClr val="tx1"/>
            </a:solidFill>
          </a:ln>
        </p:spPr>
        <p:txBody>
          <a:bodyPr wrap="square" rtlCol="0">
            <a:spAutoFit/>
          </a:bodyPr>
          <a:lstStyle/>
          <a:p>
            <a:r>
              <a:rPr lang="en-US" sz="4000" b="1" dirty="0"/>
              <a:t>How do businesses grow?</a:t>
            </a:r>
          </a:p>
        </p:txBody>
      </p:sp>
      <p:sp>
        <p:nvSpPr>
          <p:cNvPr id="3" name="TextBox 2">
            <a:extLst>
              <a:ext uri="{FF2B5EF4-FFF2-40B4-BE49-F238E27FC236}">
                <a16:creationId xmlns:a16="http://schemas.microsoft.com/office/drawing/2014/main" id="{44176EAC-8466-440C-9452-5BBF9F787F9D}"/>
              </a:ext>
            </a:extLst>
          </p:cNvPr>
          <p:cNvSpPr txBox="1"/>
          <p:nvPr/>
        </p:nvSpPr>
        <p:spPr>
          <a:xfrm>
            <a:off x="770021" y="2803358"/>
            <a:ext cx="9011653" cy="2308324"/>
          </a:xfrm>
          <a:prstGeom prst="rect">
            <a:avLst/>
          </a:prstGeom>
          <a:noFill/>
        </p:spPr>
        <p:txBody>
          <a:bodyPr wrap="square" rtlCol="0">
            <a:spAutoFit/>
          </a:bodyPr>
          <a:lstStyle/>
          <a:p>
            <a:r>
              <a:rPr lang="en-US" dirty="0"/>
              <a:t>Businesses can expand in two main ways:</a:t>
            </a:r>
          </a:p>
          <a:p>
            <a:endParaRPr lang="en-US" dirty="0"/>
          </a:p>
          <a:p>
            <a:r>
              <a:rPr lang="en-US" dirty="0"/>
              <a:t>By internal growth – opening a bigger business or another branch. This growth is often paid for by profits from the existing business. It is often quite slow but is easier to manage than external growth.</a:t>
            </a:r>
          </a:p>
          <a:p>
            <a:endParaRPr lang="en-US" dirty="0"/>
          </a:p>
          <a:p>
            <a:r>
              <a:rPr lang="en-US" dirty="0"/>
              <a:t>By external growth – this involves either taking over another business or merging with another business.</a:t>
            </a:r>
          </a:p>
        </p:txBody>
      </p:sp>
    </p:spTree>
    <p:extLst>
      <p:ext uri="{BB962C8B-B14F-4D97-AF65-F5344CB8AC3E}">
        <p14:creationId xmlns:p14="http://schemas.microsoft.com/office/powerpoint/2010/main" val="2514182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22D4B6-BA75-4315-79CB-B52321B2FA06}"/>
              </a:ext>
            </a:extLst>
          </p:cNvPr>
          <p:cNvSpPr txBox="1"/>
          <p:nvPr/>
        </p:nvSpPr>
        <p:spPr>
          <a:xfrm>
            <a:off x="1078831" y="3898233"/>
            <a:ext cx="8698832" cy="1754326"/>
          </a:xfrm>
          <a:prstGeom prst="rect">
            <a:avLst/>
          </a:prstGeom>
          <a:noFill/>
        </p:spPr>
        <p:txBody>
          <a:bodyPr wrap="square" rtlCol="0">
            <a:spAutoFit/>
          </a:bodyPr>
          <a:lstStyle/>
          <a:p>
            <a:r>
              <a:rPr lang="en-US" dirty="0"/>
              <a:t>There are three main types of external growth”</a:t>
            </a:r>
          </a:p>
          <a:p>
            <a:endParaRPr lang="en-US" dirty="0"/>
          </a:p>
          <a:p>
            <a:pPr marL="285750" indent="-285750">
              <a:buFont typeface="Arial" panose="020B0604020202020204" pitchFamily="34" charset="0"/>
              <a:buChar char="•"/>
            </a:pPr>
            <a:r>
              <a:rPr lang="en-US" dirty="0"/>
              <a:t>Horizontal integration (on the same level of production)</a:t>
            </a:r>
          </a:p>
          <a:p>
            <a:pPr marL="285750" indent="-285750">
              <a:buFont typeface="Arial" panose="020B0604020202020204" pitchFamily="34" charset="0"/>
              <a:buChar char="•"/>
            </a:pPr>
            <a:r>
              <a:rPr lang="en-US" dirty="0"/>
              <a:t>Vertical integration (on the next or previous level of production)</a:t>
            </a:r>
          </a:p>
          <a:p>
            <a:pPr marL="285750" indent="-285750">
              <a:buFont typeface="Arial" panose="020B0604020202020204" pitchFamily="34" charset="0"/>
              <a:buChar char="•"/>
            </a:pPr>
            <a:r>
              <a:rPr lang="en-US" dirty="0"/>
              <a:t>Conglomerate integration (in a completely different industry_</a:t>
            </a:r>
          </a:p>
          <a:p>
            <a:endParaRPr lang="en-US" dirty="0"/>
          </a:p>
        </p:txBody>
      </p:sp>
      <p:sp>
        <p:nvSpPr>
          <p:cNvPr id="3" name="TextBox 2">
            <a:extLst>
              <a:ext uri="{FF2B5EF4-FFF2-40B4-BE49-F238E27FC236}">
                <a16:creationId xmlns:a16="http://schemas.microsoft.com/office/drawing/2014/main" id="{0F98B040-95D8-2F78-94D8-22D8FB92289A}"/>
              </a:ext>
            </a:extLst>
          </p:cNvPr>
          <p:cNvSpPr txBox="1"/>
          <p:nvPr/>
        </p:nvSpPr>
        <p:spPr>
          <a:xfrm>
            <a:off x="1078831" y="1120676"/>
            <a:ext cx="10034337" cy="2308324"/>
          </a:xfrm>
          <a:prstGeom prst="rect">
            <a:avLst/>
          </a:prstGeom>
          <a:noFill/>
        </p:spPr>
        <p:txBody>
          <a:bodyPr wrap="square" rtlCol="0">
            <a:spAutoFit/>
          </a:bodyPr>
          <a:lstStyle/>
          <a:p>
            <a:r>
              <a:rPr lang="en-US" dirty="0"/>
              <a:t>External growth is when a business either takes over or merges with another </a:t>
            </a:r>
          </a:p>
          <a:p>
            <a:r>
              <a:rPr lang="en-US" dirty="0"/>
              <a:t>business.</a:t>
            </a:r>
          </a:p>
          <a:p>
            <a:endParaRPr lang="en-US" dirty="0"/>
          </a:p>
          <a:p>
            <a:r>
              <a:rPr lang="en-US" dirty="0"/>
              <a:t>A take over is when one business buys the whole of another a business so that it cease to exist in its own right.</a:t>
            </a:r>
          </a:p>
          <a:p>
            <a:endParaRPr lang="en-US" dirty="0"/>
          </a:p>
          <a:p>
            <a:r>
              <a:rPr lang="en-US" dirty="0"/>
              <a:t>A merger is when two companies come together to be come one business. They will often merge the two original names.</a:t>
            </a:r>
          </a:p>
        </p:txBody>
      </p:sp>
    </p:spTree>
    <p:extLst>
      <p:ext uri="{BB962C8B-B14F-4D97-AF65-F5344CB8AC3E}">
        <p14:creationId xmlns:p14="http://schemas.microsoft.com/office/powerpoint/2010/main" val="2091352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FE527A-BA5F-3EF1-03D8-7D9A0E2A8361}"/>
              </a:ext>
            </a:extLst>
          </p:cNvPr>
          <p:cNvSpPr txBox="1"/>
          <p:nvPr/>
        </p:nvSpPr>
        <p:spPr>
          <a:xfrm>
            <a:off x="974558" y="756741"/>
            <a:ext cx="9300412" cy="1846659"/>
          </a:xfrm>
          <a:prstGeom prst="rect">
            <a:avLst/>
          </a:prstGeom>
          <a:noFill/>
          <a:ln>
            <a:solidFill>
              <a:schemeClr val="tx1"/>
            </a:solidFill>
          </a:ln>
        </p:spPr>
        <p:txBody>
          <a:bodyPr wrap="square" rtlCol="0">
            <a:spAutoFit/>
          </a:bodyPr>
          <a:lstStyle/>
          <a:p>
            <a:r>
              <a:rPr lang="en-US" sz="2400" b="1" dirty="0"/>
              <a:t>Horizontal Integration</a:t>
            </a:r>
          </a:p>
          <a:p>
            <a:endParaRPr lang="en-US" b="1" dirty="0"/>
          </a:p>
          <a:p>
            <a:r>
              <a:rPr lang="en-US" dirty="0"/>
              <a:t>Horizontal integration is when one firm merges with or takes over another firm in the same industry at he same level of production.</a:t>
            </a:r>
          </a:p>
          <a:p>
            <a:endParaRPr lang="en-US" dirty="0"/>
          </a:p>
          <a:p>
            <a:r>
              <a:rPr lang="en-US" dirty="0"/>
              <a:t>Example: One nail salon buying another nail </a:t>
            </a:r>
            <a:r>
              <a:rPr lang="en-US" dirty="0" err="1"/>
              <a:t>salon.ç</a:t>
            </a:r>
            <a:endParaRPr lang="en-US" dirty="0"/>
          </a:p>
        </p:txBody>
      </p:sp>
      <p:pic>
        <p:nvPicPr>
          <p:cNvPr id="6" name="Picture 5" descr="A picture containing indoor, floor, wall, ceiling&#10;&#10;Description automatically generated">
            <a:extLst>
              <a:ext uri="{FF2B5EF4-FFF2-40B4-BE49-F238E27FC236}">
                <a16:creationId xmlns:a16="http://schemas.microsoft.com/office/drawing/2014/main" id="{E4369B08-1D19-AF8C-13E6-502CA8E2974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85862" y="3767334"/>
            <a:ext cx="3538537" cy="2359025"/>
          </a:xfrm>
          <a:prstGeom prst="rect">
            <a:avLst/>
          </a:prstGeom>
        </p:spPr>
      </p:pic>
      <p:pic>
        <p:nvPicPr>
          <p:cNvPr id="11" name="Picture 10" descr="A picture containing wall, indoor, floor, room&#10;&#10;Description automatically generated">
            <a:extLst>
              <a:ext uri="{FF2B5EF4-FFF2-40B4-BE49-F238E27FC236}">
                <a16:creationId xmlns:a16="http://schemas.microsoft.com/office/drawing/2014/main" id="{EAF8FB22-9F04-8765-3269-B6072DB0E0A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296153" y="3742134"/>
            <a:ext cx="3212570" cy="2409427"/>
          </a:xfrm>
          <a:prstGeom prst="rect">
            <a:avLst/>
          </a:prstGeom>
        </p:spPr>
      </p:pic>
      <p:sp>
        <p:nvSpPr>
          <p:cNvPr id="13" name="Left Arrow 12">
            <a:extLst>
              <a:ext uri="{FF2B5EF4-FFF2-40B4-BE49-F238E27FC236}">
                <a16:creationId xmlns:a16="http://schemas.microsoft.com/office/drawing/2014/main" id="{A6C6258A-6CA8-1DEB-B590-A34DFDB4700D}"/>
              </a:ext>
            </a:extLst>
          </p:cNvPr>
          <p:cNvSpPr/>
          <p:nvPr/>
        </p:nvSpPr>
        <p:spPr>
          <a:xfrm>
            <a:off x="4724400" y="4286250"/>
            <a:ext cx="2571754" cy="4143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9D1DB3BA-977C-8862-E7E6-14B87592E96C}"/>
              </a:ext>
            </a:extLst>
          </p:cNvPr>
          <p:cNvSpPr/>
          <p:nvPr/>
        </p:nvSpPr>
        <p:spPr>
          <a:xfrm>
            <a:off x="4724399" y="5286375"/>
            <a:ext cx="2571754" cy="414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946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C4B2F7-4CF3-26BC-CF98-579B4F938A26}"/>
              </a:ext>
            </a:extLst>
          </p:cNvPr>
          <p:cNvSpPr txBox="1"/>
          <p:nvPr/>
        </p:nvSpPr>
        <p:spPr>
          <a:xfrm>
            <a:off x="553454" y="465221"/>
            <a:ext cx="9456820" cy="3508653"/>
          </a:xfrm>
          <a:prstGeom prst="rect">
            <a:avLst/>
          </a:prstGeom>
          <a:noFill/>
          <a:ln>
            <a:solidFill>
              <a:schemeClr val="tx1"/>
            </a:solidFill>
          </a:ln>
        </p:spPr>
        <p:txBody>
          <a:bodyPr wrap="square" rtlCol="0">
            <a:spAutoFit/>
          </a:bodyPr>
          <a:lstStyle/>
          <a:p>
            <a:r>
              <a:rPr lang="en-US" sz="2400" b="1" dirty="0"/>
              <a:t>Vertical Integration</a:t>
            </a:r>
          </a:p>
          <a:p>
            <a:endParaRPr lang="en-US" b="1" dirty="0"/>
          </a:p>
          <a:p>
            <a:r>
              <a:rPr lang="en-US" dirty="0"/>
              <a:t>Vertical integration is when one business merges with or takes over another one in the same industry but at a different stage of production. </a:t>
            </a:r>
          </a:p>
          <a:p>
            <a:endParaRPr lang="en-US" dirty="0"/>
          </a:p>
          <a:p>
            <a:r>
              <a:rPr lang="en-US" dirty="0"/>
              <a:t>Vertical integration can be </a:t>
            </a:r>
            <a:r>
              <a:rPr lang="en-US" i="1" u="sng" dirty="0"/>
              <a:t>forward</a:t>
            </a:r>
            <a:r>
              <a:rPr lang="en-US" dirty="0"/>
              <a:t> – when a business integrates with another business which is at a later stage of production (closer to the consumer) - or </a:t>
            </a:r>
            <a:r>
              <a:rPr lang="en-US" i="1" u="sng" dirty="0"/>
              <a:t>backward </a:t>
            </a:r>
            <a:r>
              <a:rPr lang="en-US" dirty="0"/>
              <a:t>– when a business integrates with another business at an earlier stage of production (closer to the raw materials supplies).</a:t>
            </a:r>
          </a:p>
          <a:p>
            <a:endParaRPr lang="en-US" dirty="0"/>
          </a:p>
          <a:p>
            <a:r>
              <a:rPr lang="en-US" dirty="0"/>
              <a:t>Example: A brewery buying a farm that sells the necessary grain or buying the bars which sell the alcohol they produce.</a:t>
            </a:r>
          </a:p>
        </p:txBody>
      </p:sp>
      <p:pic>
        <p:nvPicPr>
          <p:cNvPr id="4" name="Picture 3" descr="A picture containing house, outdoor, building, green&#10;&#10;Description automatically generated">
            <a:extLst>
              <a:ext uri="{FF2B5EF4-FFF2-40B4-BE49-F238E27FC236}">
                <a16:creationId xmlns:a16="http://schemas.microsoft.com/office/drawing/2014/main" id="{AB854C16-89CE-F8AF-8FBB-2764D36A498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78063" y="4370887"/>
            <a:ext cx="3035875" cy="2021892"/>
          </a:xfrm>
          <a:prstGeom prst="rect">
            <a:avLst/>
          </a:prstGeom>
        </p:spPr>
      </p:pic>
      <p:pic>
        <p:nvPicPr>
          <p:cNvPr id="7" name="Picture 6" descr="A field of wheat with trees in the background&#10;&#10;Description automatically generated with medium confidence">
            <a:extLst>
              <a:ext uri="{FF2B5EF4-FFF2-40B4-BE49-F238E27FC236}">
                <a16:creationId xmlns:a16="http://schemas.microsoft.com/office/drawing/2014/main" id="{9E948F2F-F68C-A6D4-AAA9-5F33F4B8E4D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54159" y="4370887"/>
            <a:ext cx="3034023" cy="2021892"/>
          </a:xfrm>
          <a:prstGeom prst="rect">
            <a:avLst/>
          </a:prstGeom>
        </p:spPr>
      </p:pic>
      <p:pic>
        <p:nvPicPr>
          <p:cNvPr id="10" name="Picture 9" descr="A restaurant with tables and chairs&#10;&#10;Description automatically generated with low confidence">
            <a:extLst>
              <a:ext uri="{FF2B5EF4-FFF2-40B4-BE49-F238E27FC236}">
                <a16:creationId xmlns:a16="http://schemas.microsoft.com/office/drawing/2014/main" id="{87211019-B9B1-64A0-95DC-617035B4DFC0}"/>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903820" y="4341223"/>
            <a:ext cx="3035875" cy="2023917"/>
          </a:xfrm>
          <a:prstGeom prst="rect">
            <a:avLst/>
          </a:prstGeom>
        </p:spPr>
      </p:pic>
      <p:sp>
        <p:nvSpPr>
          <p:cNvPr id="11" name="Left Arrow 10">
            <a:extLst>
              <a:ext uri="{FF2B5EF4-FFF2-40B4-BE49-F238E27FC236}">
                <a16:creationId xmlns:a16="http://schemas.microsoft.com/office/drawing/2014/main" id="{03CF55BD-0A49-D367-7568-4053F280A086}"/>
              </a:ext>
            </a:extLst>
          </p:cNvPr>
          <p:cNvSpPr/>
          <p:nvPr/>
        </p:nvSpPr>
        <p:spPr>
          <a:xfrm>
            <a:off x="3288181" y="5172271"/>
            <a:ext cx="1289882" cy="3618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039C4AD9-4A4E-DEF6-6DC1-79A735BDE5D9}"/>
              </a:ext>
            </a:extLst>
          </p:cNvPr>
          <p:cNvSpPr/>
          <p:nvPr/>
        </p:nvSpPr>
        <p:spPr>
          <a:xfrm>
            <a:off x="7613938" y="5185611"/>
            <a:ext cx="1289882" cy="385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8140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{1C782EAB-27FC-B540-A928-8B15F99A7C27}tf10001062</Template>
  <TotalTime>601</TotalTime>
  <Words>1283</Words>
  <Application>Microsoft Macintosh PowerPoint</Application>
  <PresentationFormat>Widescreen</PresentationFormat>
  <Paragraphs>92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Century Gothic</vt:lpstr>
      <vt:lpstr>Wingdings</vt:lpstr>
      <vt:lpstr>Wingdings 3</vt:lpstr>
      <vt:lpstr>Ion</vt:lpstr>
      <vt:lpstr>Business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Economies and Diseconomies of Scale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Growth</dc:title>
  <dc:creator>Melanie Wright</dc:creator>
  <cp:lastModifiedBy>Melanie Wright</cp:lastModifiedBy>
  <cp:revision>16</cp:revision>
  <dcterms:created xsi:type="dcterms:W3CDTF">2022-12-06T16:39:29Z</dcterms:created>
  <dcterms:modified xsi:type="dcterms:W3CDTF">2022-12-07T16:46:37Z</dcterms:modified>
</cp:coreProperties>
</file>