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2" r:id="rId3"/>
    <p:sldId id="258" r:id="rId4"/>
    <p:sldId id="257" r:id="rId5"/>
    <p:sldId id="259"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66" d="100"/>
          <a:sy n="66" d="100"/>
        </p:scale>
        <p:origin x="224"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D95A090-AF1E-584D-AB04-DEE2F8C46EA4}"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D86D1-8556-9E4E-9784-4B67F3B3C22B}" type="slidenum">
              <a:rPr lang="en-US" smtClean="0"/>
              <a:t>‹#›</a:t>
            </a:fld>
            <a:endParaRPr lang="en-US"/>
          </a:p>
        </p:txBody>
      </p:sp>
    </p:spTree>
    <p:extLst>
      <p:ext uri="{BB962C8B-B14F-4D97-AF65-F5344CB8AC3E}">
        <p14:creationId xmlns:p14="http://schemas.microsoft.com/office/powerpoint/2010/main" val="244093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D95A090-AF1E-584D-AB04-DEE2F8C46EA4}" type="datetimeFigureOut">
              <a:rPr lang="en-US" smtClean="0"/>
              <a:t>3/18/23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D86D1-8556-9E4E-9784-4B67F3B3C22B}" type="slidenum">
              <a:rPr lang="en-US" smtClean="0"/>
              <a:t>‹#›</a:t>
            </a:fld>
            <a:endParaRPr lang="en-US"/>
          </a:p>
        </p:txBody>
      </p:sp>
    </p:spTree>
    <p:extLst>
      <p:ext uri="{BB962C8B-B14F-4D97-AF65-F5344CB8AC3E}">
        <p14:creationId xmlns:p14="http://schemas.microsoft.com/office/powerpoint/2010/main" val="369063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0D95A090-AF1E-584D-AB04-DEE2F8C46EA4}"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D86D1-8556-9E4E-9784-4B67F3B3C22B}" type="slidenum">
              <a:rPr lang="en-US" smtClean="0"/>
              <a:t>‹#›</a:t>
            </a:fld>
            <a:endParaRPr lang="en-US"/>
          </a:p>
        </p:txBody>
      </p:sp>
    </p:spTree>
    <p:extLst>
      <p:ext uri="{BB962C8B-B14F-4D97-AF65-F5344CB8AC3E}">
        <p14:creationId xmlns:p14="http://schemas.microsoft.com/office/powerpoint/2010/main" val="606075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0D95A090-AF1E-584D-AB04-DEE2F8C46EA4}"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D86D1-8556-9E4E-9784-4B67F3B3C22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16535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D95A090-AF1E-584D-AB04-DEE2F8C46EA4}"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D86D1-8556-9E4E-9784-4B67F3B3C22B}" type="slidenum">
              <a:rPr lang="en-US" smtClean="0"/>
              <a:t>‹#›</a:t>
            </a:fld>
            <a:endParaRPr lang="en-US"/>
          </a:p>
        </p:txBody>
      </p:sp>
    </p:spTree>
    <p:extLst>
      <p:ext uri="{BB962C8B-B14F-4D97-AF65-F5344CB8AC3E}">
        <p14:creationId xmlns:p14="http://schemas.microsoft.com/office/powerpoint/2010/main" val="859737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95A090-AF1E-584D-AB04-DEE2F8C46EA4}" type="datetimeFigureOut">
              <a:rPr lang="en-US" smtClean="0"/>
              <a:t>3/18/23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D86D1-8556-9E4E-9784-4B67F3B3C22B}" type="slidenum">
              <a:rPr lang="en-US" smtClean="0"/>
              <a:t>‹#›</a:t>
            </a:fld>
            <a:endParaRPr lang="en-US"/>
          </a:p>
        </p:txBody>
      </p:sp>
    </p:spTree>
    <p:extLst>
      <p:ext uri="{BB962C8B-B14F-4D97-AF65-F5344CB8AC3E}">
        <p14:creationId xmlns:p14="http://schemas.microsoft.com/office/powerpoint/2010/main" val="3814045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95A090-AF1E-584D-AB04-DEE2F8C46EA4}" type="datetimeFigureOut">
              <a:rPr lang="en-US" smtClean="0"/>
              <a:t>3/18/23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D86D1-8556-9E4E-9784-4B67F3B3C22B}" type="slidenum">
              <a:rPr lang="en-US" smtClean="0"/>
              <a:t>‹#›</a:t>
            </a:fld>
            <a:endParaRPr lang="en-US"/>
          </a:p>
        </p:txBody>
      </p:sp>
    </p:spTree>
    <p:extLst>
      <p:ext uri="{BB962C8B-B14F-4D97-AF65-F5344CB8AC3E}">
        <p14:creationId xmlns:p14="http://schemas.microsoft.com/office/powerpoint/2010/main" val="2520765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D95A090-AF1E-584D-AB04-DEE2F8C46EA4}"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D86D1-8556-9E4E-9784-4B67F3B3C22B}" type="slidenum">
              <a:rPr lang="en-US" smtClean="0"/>
              <a:t>‹#›</a:t>
            </a:fld>
            <a:endParaRPr lang="en-US"/>
          </a:p>
        </p:txBody>
      </p:sp>
    </p:spTree>
    <p:extLst>
      <p:ext uri="{BB962C8B-B14F-4D97-AF65-F5344CB8AC3E}">
        <p14:creationId xmlns:p14="http://schemas.microsoft.com/office/powerpoint/2010/main" val="2694500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D95A090-AF1E-584D-AB04-DEE2F8C46EA4}"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D86D1-8556-9E4E-9784-4B67F3B3C22B}" type="slidenum">
              <a:rPr lang="en-US" smtClean="0"/>
              <a:t>‹#›</a:t>
            </a:fld>
            <a:endParaRPr lang="en-US"/>
          </a:p>
        </p:txBody>
      </p:sp>
    </p:spTree>
    <p:extLst>
      <p:ext uri="{BB962C8B-B14F-4D97-AF65-F5344CB8AC3E}">
        <p14:creationId xmlns:p14="http://schemas.microsoft.com/office/powerpoint/2010/main" val="375356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0D95A090-AF1E-584D-AB04-DEE2F8C46EA4}"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D86D1-8556-9E4E-9784-4B67F3B3C22B}" type="slidenum">
              <a:rPr lang="en-US" smtClean="0"/>
              <a:t>‹#›</a:t>
            </a:fld>
            <a:endParaRPr lang="en-US"/>
          </a:p>
        </p:txBody>
      </p:sp>
    </p:spTree>
    <p:extLst>
      <p:ext uri="{BB962C8B-B14F-4D97-AF65-F5344CB8AC3E}">
        <p14:creationId xmlns:p14="http://schemas.microsoft.com/office/powerpoint/2010/main" val="323489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D95A090-AF1E-584D-AB04-DEE2F8C46EA4}"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D86D1-8556-9E4E-9784-4B67F3B3C22B}" type="slidenum">
              <a:rPr lang="en-US" smtClean="0"/>
              <a:t>‹#›</a:t>
            </a:fld>
            <a:endParaRPr lang="en-US"/>
          </a:p>
        </p:txBody>
      </p:sp>
    </p:spTree>
    <p:extLst>
      <p:ext uri="{BB962C8B-B14F-4D97-AF65-F5344CB8AC3E}">
        <p14:creationId xmlns:p14="http://schemas.microsoft.com/office/powerpoint/2010/main" val="1231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D95A090-AF1E-584D-AB04-DEE2F8C46EA4}" type="datetimeFigureOut">
              <a:rPr lang="en-US" smtClean="0"/>
              <a:t>3/18/23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D86D1-8556-9E4E-9784-4B67F3B3C22B}" type="slidenum">
              <a:rPr lang="en-US" smtClean="0"/>
              <a:t>‹#›</a:t>
            </a:fld>
            <a:endParaRPr lang="en-US"/>
          </a:p>
        </p:txBody>
      </p:sp>
    </p:spTree>
    <p:extLst>
      <p:ext uri="{BB962C8B-B14F-4D97-AF65-F5344CB8AC3E}">
        <p14:creationId xmlns:p14="http://schemas.microsoft.com/office/powerpoint/2010/main" val="337781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D95A090-AF1E-584D-AB04-DEE2F8C46EA4}" type="datetimeFigureOut">
              <a:rPr lang="en-US" smtClean="0"/>
              <a:t>3/18/23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9D86D1-8556-9E4E-9784-4B67F3B3C22B}" type="slidenum">
              <a:rPr lang="en-US" smtClean="0"/>
              <a:t>‹#›</a:t>
            </a:fld>
            <a:endParaRPr lang="en-US"/>
          </a:p>
        </p:txBody>
      </p:sp>
    </p:spTree>
    <p:extLst>
      <p:ext uri="{BB962C8B-B14F-4D97-AF65-F5344CB8AC3E}">
        <p14:creationId xmlns:p14="http://schemas.microsoft.com/office/powerpoint/2010/main" val="115828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0D95A090-AF1E-584D-AB04-DEE2F8C46EA4}" type="datetimeFigureOut">
              <a:rPr lang="en-US" smtClean="0"/>
              <a:t>3/18/23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49D86D1-8556-9E4E-9784-4B67F3B3C22B}" type="slidenum">
              <a:rPr lang="en-US" smtClean="0"/>
              <a:t>‹#›</a:t>
            </a:fld>
            <a:endParaRPr lang="en-US"/>
          </a:p>
        </p:txBody>
      </p:sp>
    </p:spTree>
    <p:extLst>
      <p:ext uri="{BB962C8B-B14F-4D97-AF65-F5344CB8AC3E}">
        <p14:creationId xmlns:p14="http://schemas.microsoft.com/office/powerpoint/2010/main" val="421789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95A090-AF1E-584D-AB04-DEE2F8C46EA4}" type="datetimeFigureOut">
              <a:rPr lang="en-US" smtClean="0"/>
              <a:t>3/18/23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49D86D1-8556-9E4E-9784-4B67F3B3C22B}" type="slidenum">
              <a:rPr lang="en-US" smtClean="0"/>
              <a:t>‹#›</a:t>
            </a:fld>
            <a:endParaRPr lang="en-US"/>
          </a:p>
        </p:txBody>
      </p:sp>
    </p:spTree>
    <p:extLst>
      <p:ext uri="{BB962C8B-B14F-4D97-AF65-F5344CB8AC3E}">
        <p14:creationId xmlns:p14="http://schemas.microsoft.com/office/powerpoint/2010/main" val="402619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0D95A090-AF1E-584D-AB04-DEE2F8C46EA4}" type="datetimeFigureOut">
              <a:rPr lang="en-US" smtClean="0"/>
              <a:t>3/18/23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49D86D1-8556-9E4E-9784-4B67F3B3C22B}" type="slidenum">
              <a:rPr lang="en-US" smtClean="0"/>
              <a:t>‹#›</a:t>
            </a:fld>
            <a:endParaRPr lang="en-US"/>
          </a:p>
        </p:txBody>
      </p:sp>
    </p:spTree>
    <p:extLst>
      <p:ext uri="{BB962C8B-B14F-4D97-AF65-F5344CB8AC3E}">
        <p14:creationId xmlns:p14="http://schemas.microsoft.com/office/powerpoint/2010/main" val="306713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D95A090-AF1E-584D-AB04-DEE2F8C46EA4}" type="datetimeFigureOut">
              <a:rPr lang="en-US" smtClean="0"/>
              <a:t>3/18/23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D86D1-8556-9E4E-9784-4B67F3B3C22B}" type="slidenum">
              <a:rPr lang="en-US" smtClean="0"/>
              <a:t>‹#›</a:t>
            </a:fld>
            <a:endParaRPr lang="en-US"/>
          </a:p>
        </p:txBody>
      </p:sp>
    </p:spTree>
    <p:extLst>
      <p:ext uri="{BB962C8B-B14F-4D97-AF65-F5344CB8AC3E}">
        <p14:creationId xmlns:p14="http://schemas.microsoft.com/office/powerpoint/2010/main" val="128613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95A090-AF1E-584D-AB04-DEE2F8C46EA4}" type="datetimeFigureOut">
              <a:rPr lang="en-US" smtClean="0"/>
              <a:t>3/18/23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49D86D1-8556-9E4E-9784-4B67F3B3C22B}" type="slidenum">
              <a:rPr lang="en-US" smtClean="0"/>
              <a:t>‹#›</a:t>
            </a:fld>
            <a:endParaRPr lang="en-US"/>
          </a:p>
        </p:txBody>
      </p:sp>
    </p:spTree>
    <p:extLst>
      <p:ext uri="{BB962C8B-B14F-4D97-AF65-F5344CB8AC3E}">
        <p14:creationId xmlns:p14="http://schemas.microsoft.com/office/powerpoint/2010/main" val="13383693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33EF-CBF5-E1F1-16E7-09DE0A377E2B}"/>
              </a:ext>
            </a:extLst>
          </p:cNvPr>
          <p:cNvSpPr>
            <a:spLocks noGrp="1"/>
          </p:cNvSpPr>
          <p:nvPr>
            <p:ph type="ctrTitle"/>
          </p:nvPr>
        </p:nvSpPr>
        <p:spPr/>
        <p:txBody>
          <a:bodyPr/>
          <a:lstStyle/>
          <a:p>
            <a:r>
              <a:rPr lang="en-US" b="1" dirty="0"/>
              <a:t>Workforce Planning</a:t>
            </a:r>
          </a:p>
        </p:txBody>
      </p:sp>
    </p:spTree>
    <p:extLst>
      <p:ext uri="{BB962C8B-B14F-4D97-AF65-F5344CB8AC3E}">
        <p14:creationId xmlns:p14="http://schemas.microsoft.com/office/powerpoint/2010/main" val="93311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1D0F6F-4783-8908-E6CE-4C6F72953625}"/>
              </a:ext>
            </a:extLst>
          </p:cNvPr>
          <p:cNvSpPr txBox="1"/>
          <p:nvPr/>
        </p:nvSpPr>
        <p:spPr>
          <a:xfrm>
            <a:off x="603115" y="439450"/>
            <a:ext cx="5010876" cy="707886"/>
          </a:xfrm>
          <a:prstGeom prst="rect">
            <a:avLst/>
          </a:prstGeom>
          <a:noFill/>
          <a:ln>
            <a:solidFill>
              <a:schemeClr val="accent1">
                <a:lumMod val="60000"/>
                <a:lumOff val="40000"/>
              </a:schemeClr>
            </a:solidFill>
          </a:ln>
        </p:spPr>
        <p:txBody>
          <a:bodyPr wrap="square" rtlCol="0">
            <a:spAutoFit/>
          </a:bodyPr>
          <a:lstStyle/>
          <a:p>
            <a:pPr algn="ctr"/>
            <a:r>
              <a:rPr lang="en-US" sz="4000" b="1" dirty="0"/>
              <a:t>Workforce Planning</a:t>
            </a:r>
          </a:p>
        </p:txBody>
      </p:sp>
      <p:sp>
        <p:nvSpPr>
          <p:cNvPr id="3" name="TextBox 2">
            <a:extLst>
              <a:ext uri="{FF2B5EF4-FFF2-40B4-BE49-F238E27FC236}">
                <a16:creationId xmlns:a16="http://schemas.microsoft.com/office/drawing/2014/main" id="{10DD4175-9AB7-AFC4-24F4-B9BE28EE241D}"/>
              </a:ext>
            </a:extLst>
          </p:cNvPr>
          <p:cNvSpPr txBox="1"/>
          <p:nvPr/>
        </p:nvSpPr>
        <p:spPr>
          <a:xfrm>
            <a:off x="603115" y="1498060"/>
            <a:ext cx="8929991" cy="646331"/>
          </a:xfrm>
          <a:prstGeom prst="rect">
            <a:avLst/>
          </a:prstGeom>
          <a:noFill/>
        </p:spPr>
        <p:txBody>
          <a:bodyPr wrap="square" rtlCol="0">
            <a:spAutoFit/>
          </a:bodyPr>
          <a:lstStyle/>
          <a:p>
            <a:r>
              <a:rPr lang="en-US" dirty="0"/>
              <a:t>Workforce planning is establishing the workforce needed by the business for the foreseeable future in terms of the number and skills of the </a:t>
            </a:r>
          </a:p>
        </p:txBody>
      </p:sp>
      <p:pic>
        <p:nvPicPr>
          <p:cNvPr id="5" name="Picture 4" descr="Diagram&#10;&#10;Description automatically generated">
            <a:extLst>
              <a:ext uri="{FF2B5EF4-FFF2-40B4-BE49-F238E27FC236}">
                <a16:creationId xmlns:a16="http://schemas.microsoft.com/office/drawing/2014/main" id="{9CF25802-022C-B88B-CA7F-15CB476085F8}"/>
              </a:ext>
            </a:extLst>
          </p:cNvPr>
          <p:cNvPicPr>
            <a:picLocks noChangeAspect="1"/>
          </p:cNvPicPr>
          <p:nvPr/>
        </p:nvPicPr>
        <p:blipFill>
          <a:blip r:embed="rId2"/>
          <a:stretch>
            <a:fillRect/>
          </a:stretch>
        </p:blipFill>
        <p:spPr>
          <a:xfrm>
            <a:off x="3433863" y="2461039"/>
            <a:ext cx="7305473" cy="3581262"/>
          </a:xfrm>
          <a:prstGeom prst="rect">
            <a:avLst/>
          </a:prstGeom>
        </p:spPr>
      </p:pic>
      <p:sp>
        <p:nvSpPr>
          <p:cNvPr id="6" name="TextBox 5">
            <a:extLst>
              <a:ext uri="{FF2B5EF4-FFF2-40B4-BE49-F238E27FC236}">
                <a16:creationId xmlns:a16="http://schemas.microsoft.com/office/drawing/2014/main" id="{B99342FC-E2A3-9966-E0D3-78EDA5585373}"/>
              </a:ext>
            </a:extLst>
          </p:cNvPr>
          <p:cNvSpPr txBox="1"/>
          <p:nvPr/>
        </p:nvSpPr>
        <p:spPr>
          <a:xfrm>
            <a:off x="603115" y="3715966"/>
            <a:ext cx="2237362" cy="1477328"/>
          </a:xfrm>
          <a:prstGeom prst="rect">
            <a:avLst/>
          </a:prstGeom>
          <a:noFill/>
        </p:spPr>
        <p:txBody>
          <a:bodyPr wrap="square" rtlCol="0">
            <a:spAutoFit/>
          </a:bodyPr>
          <a:lstStyle/>
          <a:p>
            <a:r>
              <a:rPr lang="en-US" dirty="0"/>
              <a:t>In order to plan effectively, businesses need to follow this process.</a:t>
            </a:r>
          </a:p>
        </p:txBody>
      </p:sp>
    </p:spTree>
    <p:extLst>
      <p:ext uri="{BB962C8B-B14F-4D97-AF65-F5344CB8AC3E}">
        <p14:creationId xmlns:p14="http://schemas.microsoft.com/office/powerpoint/2010/main" val="11654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F59521-5B9C-FAA1-3DD8-896FE8681D18}"/>
              </a:ext>
            </a:extLst>
          </p:cNvPr>
          <p:cNvSpPr txBox="1"/>
          <p:nvPr/>
        </p:nvSpPr>
        <p:spPr>
          <a:xfrm>
            <a:off x="1327033" y="1398293"/>
            <a:ext cx="8657617" cy="4247317"/>
          </a:xfrm>
          <a:prstGeom prst="rect">
            <a:avLst/>
          </a:prstGeom>
          <a:noFill/>
          <a:ln>
            <a:solidFill>
              <a:schemeClr val="accent1">
                <a:lumMod val="60000"/>
                <a:lumOff val="40000"/>
              </a:schemeClr>
            </a:solidFill>
          </a:ln>
        </p:spPr>
        <p:txBody>
          <a:bodyPr wrap="square" rtlCol="0">
            <a:spAutoFit/>
          </a:bodyPr>
          <a:lstStyle/>
          <a:p>
            <a:r>
              <a:rPr lang="en-US" b="1" i="1" dirty="0"/>
              <a:t>Reasons for downsizing</a:t>
            </a:r>
          </a:p>
          <a:p>
            <a:endParaRPr lang="en-US" b="1" i="1" dirty="0"/>
          </a:p>
          <a:p>
            <a:r>
              <a:rPr lang="en-US" dirty="0"/>
              <a:t>Downsizing means to reduce the number of employees.</a:t>
            </a:r>
          </a:p>
          <a:p>
            <a:endParaRPr lang="en-US" dirty="0"/>
          </a:p>
          <a:p>
            <a:r>
              <a:rPr lang="en-US" dirty="0"/>
              <a:t>A firm may need to downsize for one of the following reasons:</a:t>
            </a:r>
          </a:p>
          <a:p>
            <a:pPr marL="285750" indent="-285750">
              <a:buFont typeface="Arial" panose="020B0604020202020204" pitchFamily="34" charset="0"/>
              <a:buChar char="•"/>
            </a:pPr>
            <a:r>
              <a:rPr lang="en-US" dirty="0"/>
              <a:t>A business suffering poor sales may want to decrease production and therefore needs to reduce surplus staff.</a:t>
            </a:r>
          </a:p>
          <a:p>
            <a:pPr marL="285750" indent="-285750">
              <a:buFont typeface="Arial" panose="020B0604020202020204" pitchFamily="34" charset="0"/>
              <a:buChar char="•"/>
            </a:pPr>
            <a:r>
              <a:rPr lang="en-US" dirty="0"/>
              <a:t>A merger between firms may result in excess staff in certain positions.</a:t>
            </a:r>
          </a:p>
          <a:p>
            <a:pPr marL="285750" indent="-285750">
              <a:buFont typeface="Arial" panose="020B0604020202020204" pitchFamily="34" charset="0"/>
              <a:buChar char="•"/>
            </a:pPr>
            <a:r>
              <a:rPr lang="en-US" dirty="0"/>
              <a:t>A firm may move its operations to a new part of the company or even overseas.</a:t>
            </a:r>
          </a:p>
          <a:p>
            <a:pPr marL="285750" indent="-285750">
              <a:buFont typeface="Arial" panose="020B0604020202020204" pitchFamily="34" charset="0"/>
              <a:buChar char="•"/>
            </a:pPr>
            <a:r>
              <a:rPr lang="en-US" dirty="0"/>
              <a:t>A business may close a branch or store.</a:t>
            </a:r>
          </a:p>
          <a:p>
            <a:pPr marL="285750" indent="-285750">
              <a:buFont typeface="Arial" panose="020B0604020202020204" pitchFamily="34" charset="0"/>
              <a:buChar char="•"/>
            </a:pPr>
            <a:r>
              <a:rPr lang="en-US" dirty="0"/>
              <a:t>A firm may automate production (thus reducing the need for staff.</a:t>
            </a:r>
          </a:p>
          <a:p>
            <a:pPr marL="285750" indent="-285750">
              <a:buFont typeface="Arial" panose="020B0604020202020204" pitchFamily="34" charset="0"/>
              <a:buChar char="•"/>
            </a:pPr>
            <a:r>
              <a:rPr lang="en-US" dirty="0"/>
              <a:t>The firm has outsourced some services.</a:t>
            </a:r>
          </a:p>
          <a:p>
            <a:pPr marL="285750" indent="-285750">
              <a:buFont typeface="Arial" panose="020B0604020202020204" pitchFamily="34" charset="0"/>
              <a:buChar char="•"/>
            </a:pPr>
            <a:r>
              <a:rPr lang="en-US" dirty="0"/>
              <a:t>The economy is in recession which can affect the survival of the firm and therefore they may need to reduce the number of staff.</a:t>
            </a:r>
          </a:p>
        </p:txBody>
      </p:sp>
    </p:spTree>
    <p:extLst>
      <p:ext uri="{BB962C8B-B14F-4D97-AF65-F5344CB8AC3E}">
        <p14:creationId xmlns:p14="http://schemas.microsoft.com/office/powerpoint/2010/main" val="234993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B8CB8B-423A-4957-57BB-654299822F48}"/>
              </a:ext>
            </a:extLst>
          </p:cNvPr>
          <p:cNvSpPr txBox="1"/>
          <p:nvPr/>
        </p:nvSpPr>
        <p:spPr>
          <a:xfrm>
            <a:off x="1295136" y="887930"/>
            <a:ext cx="8657617" cy="1477328"/>
          </a:xfrm>
          <a:prstGeom prst="rect">
            <a:avLst/>
          </a:prstGeom>
          <a:noFill/>
          <a:ln>
            <a:solidFill>
              <a:schemeClr val="accent1">
                <a:lumMod val="60000"/>
                <a:lumOff val="40000"/>
              </a:schemeClr>
            </a:solidFill>
          </a:ln>
        </p:spPr>
        <p:txBody>
          <a:bodyPr wrap="square" rtlCol="0">
            <a:spAutoFit/>
          </a:bodyPr>
          <a:lstStyle/>
          <a:p>
            <a:r>
              <a:rPr lang="en-US" b="1" i="1" dirty="0"/>
              <a:t>Assessing the current workforce</a:t>
            </a:r>
          </a:p>
          <a:p>
            <a:r>
              <a:rPr lang="en-US" dirty="0"/>
              <a:t>A firm needs to know how many staff it currently has. It also needs to know what skills and experience the staff have and how old they are. Knowing the age profile of its staff enables a firms to know when staff might retire and helps them to predict employee/</a:t>
            </a:r>
            <a:r>
              <a:rPr lang="en-US" dirty="0" err="1"/>
              <a:t>labour</a:t>
            </a:r>
            <a:r>
              <a:rPr lang="en-US" dirty="0"/>
              <a:t> turnover.</a:t>
            </a:r>
          </a:p>
        </p:txBody>
      </p:sp>
      <p:sp>
        <p:nvSpPr>
          <p:cNvPr id="3" name="TextBox 2">
            <a:extLst>
              <a:ext uri="{FF2B5EF4-FFF2-40B4-BE49-F238E27FC236}">
                <a16:creationId xmlns:a16="http://schemas.microsoft.com/office/drawing/2014/main" id="{FFFD8B31-5D9D-41C1-96AE-5C8C3FD976BC}"/>
              </a:ext>
            </a:extLst>
          </p:cNvPr>
          <p:cNvSpPr txBox="1"/>
          <p:nvPr/>
        </p:nvSpPr>
        <p:spPr>
          <a:xfrm>
            <a:off x="1295136" y="3061582"/>
            <a:ext cx="8657617" cy="2862322"/>
          </a:xfrm>
          <a:prstGeom prst="rect">
            <a:avLst/>
          </a:prstGeom>
          <a:noFill/>
          <a:ln>
            <a:solidFill>
              <a:schemeClr val="accent1">
                <a:lumMod val="60000"/>
                <a:lumOff val="40000"/>
              </a:schemeClr>
            </a:solidFill>
          </a:ln>
        </p:spPr>
        <p:txBody>
          <a:bodyPr wrap="square" rtlCol="0">
            <a:spAutoFit/>
          </a:bodyPr>
          <a:lstStyle/>
          <a:p>
            <a:r>
              <a:rPr lang="en-US" b="1" i="1" dirty="0"/>
              <a:t>Predict future needs</a:t>
            </a:r>
          </a:p>
          <a:p>
            <a:r>
              <a:rPr lang="en-US" dirty="0"/>
              <a:t>Taking into account forecasts about the state of the economy and any plans for business expansion or contraction, a firm will calculate how many staff it needs for the future. The firm may also need to consider the impact of new technology and then decide whether its current staff have the right skills for the firms future needs.</a:t>
            </a:r>
          </a:p>
          <a:p>
            <a:endParaRPr lang="en-US" dirty="0"/>
          </a:p>
          <a:p>
            <a:r>
              <a:rPr lang="en-US" dirty="0"/>
              <a:t>The balance of these two factors (current staffing and future needs) will determine whether the firm needs to recruit more staff, or whether they need to downsize.</a:t>
            </a:r>
          </a:p>
        </p:txBody>
      </p:sp>
    </p:spTree>
    <p:extLst>
      <p:ext uri="{BB962C8B-B14F-4D97-AF65-F5344CB8AC3E}">
        <p14:creationId xmlns:p14="http://schemas.microsoft.com/office/powerpoint/2010/main" val="3282515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64BDEB-D321-4772-5F1C-B6130AAFFA15}"/>
              </a:ext>
            </a:extLst>
          </p:cNvPr>
          <p:cNvSpPr txBox="1"/>
          <p:nvPr/>
        </p:nvSpPr>
        <p:spPr>
          <a:xfrm>
            <a:off x="786810" y="552892"/>
            <a:ext cx="2434855" cy="707886"/>
          </a:xfrm>
          <a:prstGeom prst="rect">
            <a:avLst/>
          </a:prstGeom>
          <a:noFill/>
          <a:ln>
            <a:solidFill>
              <a:schemeClr val="accent1">
                <a:lumMod val="60000"/>
                <a:lumOff val="40000"/>
              </a:schemeClr>
            </a:solidFill>
          </a:ln>
        </p:spPr>
        <p:txBody>
          <a:bodyPr wrap="square" rtlCol="0">
            <a:spAutoFit/>
          </a:bodyPr>
          <a:lstStyle/>
          <a:p>
            <a:pPr algn="ctr"/>
            <a:r>
              <a:rPr lang="en-US" sz="4000" b="1" dirty="0"/>
              <a:t>Dismissal</a:t>
            </a:r>
          </a:p>
        </p:txBody>
      </p:sp>
      <p:sp>
        <p:nvSpPr>
          <p:cNvPr id="3" name="TextBox 2">
            <a:extLst>
              <a:ext uri="{FF2B5EF4-FFF2-40B4-BE49-F238E27FC236}">
                <a16:creationId xmlns:a16="http://schemas.microsoft.com/office/drawing/2014/main" id="{5777AE59-96CF-905C-D215-7BE407D2735F}"/>
              </a:ext>
            </a:extLst>
          </p:cNvPr>
          <p:cNvSpPr txBox="1"/>
          <p:nvPr/>
        </p:nvSpPr>
        <p:spPr>
          <a:xfrm>
            <a:off x="786810" y="1594883"/>
            <a:ext cx="8941981" cy="4524315"/>
          </a:xfrm>
          <a:prstGeom prst="rect">
            <a:avLst/>
          </a:prstGeom>
          <a:noFill/>
        </p:spPr>
        <p:txBody>
          <a:bodyPr wrap="square" rtlCol="0">
            <a:spAutoFit/>
          </a:bodyPr>
          <a:lstStyle/>
          <a:p>
            <a:r>
              <a:rPr lang="en-US" dirty="0"/>
              <a:t>Dismissal is when a worker is asked to leave the company because of poor performance or </a:t>
            </a:r>
            <a:r>
              <a:rPr lang="en-US" dirty="0" err="1"/>
              <a:t>behaviour</a:t>
            </a:r>
            <a:r>
              <a:rPr lang="en-US" dirty="0"/>
              <a:t>.</a:t>
            </a:r>
          </a:p>
          <a:p>
            <a:endParaRPr lang="en-US" dirty="0"/>
          </a:p>
          <a:p>
            <a:r>
              <a:rPr lang="en-US" dirty="0"/>
              <a:t>The main reasons for dismissal are:</a:t>
            </a:r>
          </a:p>
          <a:p>
            <a:pPr marL="285750" indent="-285750">
              <a:buFont typeface="Arial" panose="020B0604020202020204" pitchFamily="34" charset="0"/>
              <a:buChar char="•"/>
            </a:pPr>
            <a:r>
              <a:rPr lang="en-US" b="1" dirty="0"/>
              <a:t>Gross misconduct </a:t>
            </a:r>
            <a:r>
              <a:rPr lang="en-US" dirty="0"/>
              <a:t>– examples of gross misconduct include stealing and breaking a serious company rule (such as those dealing with health and safety)</a:t>
            </a:r>
          </a:p>
          <a:p>
            <a:pPr marL="285750" indent="-285750">
              <a:buFont typeface="Arial" panose="020B0604020202020204" pitchFamily="34" charset="0"/>
              <a:buChar char="•"/>
            </a:pPr>
            <a:r>
              <a:rPr lang="en-US" b="1" dirty="0"/>
              <a:t>Continual underperformance </a:t>
            </a:r>
            <a:r>
              <a:rPr lang="en-US" dirty="0"/>
              <a:t>– if a member of staff continually fails to perform at a satisfactory level, the firm can dismiss them. In most countries, the law requires that the member of staff is given several warnings before dismissal.</a:t>
            </a:r>
          </a:p>
          <a:p>
            <a:pPr marL="285750" indent="-285750">
              <a:buFont typeface="Arial" panose="020B0604020202020204" pitchFamily="34" charset="0"/>
              <a:buChar char="•"/>
            </a:pPr>
            <a:r>
              <a:rPr lang="en-US" b="1" dirty="0"/>
              <a:t>Breaking the law </a:t>
            </a:r>
            <a:r>
              <a:rPr lang="en-US" dirty="0"/>
              <a:t>– the rules regarding this are quite complex, but in simple terms, if a member of staff breaks a law that is inconsistent with them performing their job, a firm has the legal right of dismissal. For example, if a delivery driver is banned from driving, he or she will no longer be able to perform the job and so can be legally dismissed.</a:t>
            </a:r>
          </a:p>
        </p:txBody>
      </p:sp>
    </p:spTree>
    <p:extLst>
      <p:ext uri="{BB962C8B-B14F-4D97-AF65-F5344CB8AC3E}">
        <p14:creationId xmlns:p14="http://schemas.microsoft.com/office/powerpoint/2010/main" val="79272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6E105C-DA3C-00A4-C3B8-6BF01FAA61EF}"/>
              </a:ext>
            </a:extLst>
          </p:cNvPr>
          <p:cNvSpPr txBox="1"/>
          <p:nvPr/>
        </p:nvSpPr>
        <p:spPr>
          <a:xfrm>
            <a:off x="1073889" y="598061"/>
            <a:ext cx="3359888" cy="707886"/>
          </a:xfrm>
          <a:prstGeom prst="rect">
            <a:avLst/>
          </a:prstGeom>
          <a:noFill/>
          <a:ln>
            <a:solidFill>
              <a:schemeClr val="accent1">
                <a:lumMod val="60000"/>
                <a:lumOff val="40000"/>
              </a:schemeClr>
            </a:solidFill>
          </a:ln>
        </p:spPr>
        <p:txBody>
          <a:bodyPr wrap="square" rtlCol="0">
            <a:spAutoFit/>
          </a:bodyPr>
          <a:lstStyle/>
          <a:p>
            <a:pPr algn="ctr"/>
            <a:r>
              <a:rPr lang="en-US" sz="4000" b="1" dirty="0"/>
              <a:t>Redundancy</a:t>
            </a:r>
          </a:p>
        </p:txBody>
      </p:sp>
      <p:sp>
        <p:nvSpPr>
          <p:cNvPr id="3" name="TextBox 2">
            <a:extLst>
              <a:ext uri="{FF2B5EF4-FFF2-40B4-BE49-F238E27FC236}">
                <a16:creationId xmlns:a16="http://schemas.microsoft.com/office/drawing/2014/main" id="{61B8B626-B48C-B9A2-1459-A28172E59EF4}"/>
              </a:ext>
            </a:extLst>
          </p:cNvPr>
          <p:cNvSpPr txBox="1"/>
          <p:nvPr/>
        </p:nvSpPr>
        <p:spPr>
          <a:xfrm>
            <a:off x="1073889" y="1658679"/>
            <a:ext cx="9377916" cy="4247317"/>
          </a:xfrm>
          <a:prstGeom prst="rect">
            <a:avLst/>
          </a:prstGeom>
          <a:noFill/>
        </p:spPr>
        <p:txBody>
          <a:bodyPr wrap="square" rtlCol="0">
            <a:spAutoFit/>
          </a:bodyPr>
          <a:lstStyle/>
          <a:p>
            <a:r>
              <a:rPr lang="en-US" dirty="0"/>
              <a:t>The word redundant means </a:t>
            </a:r>
            <a:r>
              <a:rPr lang="en-US" i="1" dirty="0"/>
              <a:t>surplus to requirement</a:t>
            </a:r>
            <a:r>
              <a:rPr lang="en-US" dirty="0"/>
              <a:t>, this means that the company has too many staff for its needs, or too many staff of the wrong kind. For the employee, it means that they lose their job but they have not done anything wrong.</a:t>
            </a:r>
          </a:p>
          <a:p>
            <a:endParaRPr lang="en-US" dirty="0"/>
          </a:p>
          <a:p>
            <a:r>
              <a:rPr lang="en-US" dirty="0"/>
              <a:t>Make staff redundant saves cost in the long term but is very expensive in the short term. In most countries, staff are entitled to redundancy pay (sometimes called severance pay). Redundancy pay is usually calculated on the basis of how many years a member of staff has worked for a firm. These payments can be very costly in the short term, but they do save a firm money in the long term as they no longer have to pay the employee.</a:t>
            </a:r>
          </a:p>
          <a:p>
            <a:endParaRPr lang="en-US" dirty="0"/>
          </a:p>
          <a:p>
            <a:r>
              <a:rPr lang="en-US" dirty="0"/>
              <a:t>When deciding which staff to make redundant, a firm will consider things such as the employee’s skills, their experience, their length of service (and therefore the cost of making them redundant) and their overall performance.</a:t>
            </a:r>
          </a:p>
        </p:txBody>
      </p:sp>
    </p:spTree>
    <p:extLst>
      <p:ext uri="{BB962C8B-B14F-4D97-AF65-F5344CB8AC3E}">
        <p14:creationId xmlns:p14="http://schemas.microsoft.com/office/powerpoint/2010/main" val="3585928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2F5DF-0452-41C3-7FEB-42BF7FEBFAB2}"/>
              </a:ext>
            </a:extLst>
          </p:cNvPr>
          <p:cNvSpPr txBox="1"/>
          <p:nvPr/>
        </p:nvSpPr>
        <p:spPr>
          <a:xfrm>
            <a:off x="953311" y="875489"/>
            <a:ext cx="3677055" cy="707886"/>
          </a:xfrm>
          <a:prstGeom prst="rect">
            <a:avLst/>
          </a:prstGeom>
          <a:noFill/>
          <a:ln>
            <a:solidFill>
              <a:schemeClr val="accent1">
                <a:lumMod val="60000"/>
                <a:lumOff val="40000"/>
              </a:schemeClr>
            </a:solidFill>
          </a:ln>
        </p:spPr>
        <p:txBody>
          <a:bodyPr wrap="square" rtlCol="0">
            <a:spAutoFit/>
          </a:bodyPr>
          <a:lstStyle/>
          <a:p>
            <a:pPr algn="ctr"/>
            <a:r>
              <a:rPr lang="en-US" sz="4000" b="1" dirty="0"/>
              <a:t>Part time staff</a:t>
            </a:r>
          </a:p>
        </p:txBody>
      </p:sp>
      <p:sp>
        <p:nvSpPr>
          <p:cNvPr id="3" name="TextBox 2">
            <a:extLst>
              <a:ext uri="{FF2B5EF4-FFF2-40B4-BE49-F238E27FC236}">
                <a16:creationId xmlns:a16="http://schemas.microsoft.com/office/drawing/2014/main" id="{ED5FF59C-C0BE-FA96-2B1F-3E9E9A9ECC1A}"/>
              </a:ext>
            </a:extLst>
          </p:cNvPr>
          <p:cNvSpPr txBox="1"/>
          <p:nvPr/>
        </p:nvSpPr>
        <p:spPr>
          <a:xfrm>
            <a:off x="953310" y="2120630"/>
            <a:ext cx="9572017" cy="923330"/>
          </a:xfrm>
          <a:prstGeom prst="rect">
            <a:avLst/>
          </a:prstGeom>
          <a:noFill/>
        </p:spPr>
        <p:txBody>
          <a:bodyPr wrap="square" rtlCol="0">
            <a:spAutoFit/>
          </a:bodyPr>
          <a:lstStyle/>
          <a:p>
            <a:r>
              <a:rPr lang="en-US" dirty="0"/>
              <a:t>A part time member of staff is one that works a reduced schedule compared to a full time member of staff. The number of hours a part time member of staff will work will depend on the number of hours a full staff member of staff is expected to work.</a:t>
            </a:r>
          </a:p>
        </p:txBody>
      </p:sp>
      <p:sp>
        <p:nvSpPr>
          <p:cNvPr id="4" name="TextBox 3">
            <a:extLst>
              <a:ext uri="{FF2B5EF4-FFF2-40B4-BE49-F238E27FC236}">
                <a16:creationId xmlns:a16="http://schemas.microsoft.com/office/drawing/2014/main" id="{C8BFA2DE-5C31-D136-AB7E-8961803265C9}"/>
              </a:ext>
            </a:extLst>
          </p:cNvPr>
          <p:cNvSpPr txBox="1"/>
          <p:nvPr/>
        </p:nvSpPr>
        <p:spPr>
          <a:xfrm>
            <a:off x="1284051" y="3586079"/>
            <a:ext cx="4377446" cy="2308324"/>
          </a:xfrm>
          <a:prstGeom prst="rect">
            <a:avLst/>
          </a:prstGeom>
          <a:noFill/>
          <a:ln>
            <a:solidFill>
              <a:schemeClr val="accent1">
                <a:lumMod val="60000"/>
                <a:lumOff val="40000"/>
              </a:schemeClr>
            </a:solidFill>
          </a:ln>
        </p:spPr>
        <p:txBody>
          <a:bodyPr wrap="square" rtlCol="0">
            <a:spAutoFit/>
          </a:bodyPr>
          <a:lstStyle/>
          <a:p>
            <a:pPr algn="ctr"/>
            <a:r>
              <a:rPr lang="en-US" b="1" u="sng" dirty="0"/>
              <a:t>Advantages</a:t>
            </a:r>
          </a:p>
          <a:p>
            <a:endParaRPr lang="en-US" b="1" u="sng" dirty="0"/>
          </a:p>
          <a:p>
            <a:pPr marL="285750" indent="-285750">
              <a:buFont typeface="Arial" panose="020B0604020202020204" pitchFamily="34" charset="0"/>
              <a:buChar char="•"/>
            </a:pPr>
            <a:r>
              <a:rPr lang="en-US" dirty="0"/>
              <a:t>Workers are more flexible</a:t>
            </a:r>
          </a:p>
          <a:p>
            <a:pPr marL="285750" indent="-285750">
              <a:buFont typeface="Arial" panose="020B0604020202020204" pitchFamily="34" charset="0"/>
              <a:buChar char="•"/>
            </a:pPr>
            <a:r>
              <a:rPr lang="en-US" dirty="0"/>
              <a:t>They can work at the busiest times.</a:t>
            </a:r>
          </a:p>
          <a:p>
            <a:pPr marL="285750" indent="-285750">
              <a:buFont typeface="Arial" panose="020B0604020202020204" pitchFamily="34" charset="0"/>
              <a:buChar char="•"/>
            </a:pPr>
            <a:r>
              <a:rPr lang="en-US" dirty="0"/>
              <a:t>It is easier for workers with families or other commitments.</a:t>
            </a:r>
          </a:p>
          <a:p>
            <a:pPr marL="285750" indent="-285750">
              <a:buFont typeface="Arial" panose="020B0604020202020204" pitchFamily="34" charset="0"/>
              <a:buChar char="•"/>
            </a:pPr>
            <a:r>
              <a:rPr lang="en-US" dirty="0"/>
              <a:t>It will be cheaper when the business isn’t doing as well.</a:t>
            </a:r>
          </a:p>
        </p:txBody>
      </p:sp>
      <p:sp>
        <p:nvSpPr>
          <p:cNvPr id="5" name="TextBox 4">
            <a:extLst>
              <a:ext uri="{FF2B5EF4-FFF2-40B4-BE49-F238E27FC236}">
                <a16:creationId xmlns:a16="http://schemas.microsoft.com/office/drawing/2014/main" id="{CC0F65DE-C799-0FDB-C76E-828253FF7497}"/>
              </a:ext>
            </a:extLst>
          </p:cNvPr>
          <p:cNvSpPr txBox="1"/>
          <p:nvPr/>
        </p:nvSpPr>
        <p:spPr>
          <a:xfrm>
            <a:off x="6096000" y="3581215"/>
            <a:ext cx="4377446" cy="2308324"/>
          </a:xfrm>
          <a:prstGeom prst="rect">
            <a:avLst/>
          </a:prstGeom>
          <a:noFill/>
          <a:ln>
            <a:solidFill>
              <a:schemeClr val="accent1">
                <a:lumMod val="60000"/>
                <a:lumOff val="40000"/>
              </a:schemeClr>
            </a:solidFill>
          </a:ln>
        </p:spPr>
        <p:txBody>
          <a:bodyPr wrap="square" rtlCol="0">
            <a:spAutoFit/>
          </a:bodyPr>
          <a:lstStyle/>
          <a:p>
            <a:pPr algn="ctr"/>
            <a:r>
              <a:rPr lang="en-US" b="1" u="sng" dirty="0"/>
              <a:t>Disadvantages</a:t>
            </a:r>
          </a:p>
          <a:p>
            <a:endParaRPr lang="en-US" b="1" u="sng" dirty="0"/>
          </a:p>
          <a:p>
            <a:r>
              <a:rPr lang="en-US" dirty="0"/>
              <a:t>May be complicated to supervise more members of staff.</a:t>
            </a:r>
          </a:p>
          <a:p>
            <a:r>
              <a:rPr lang="en-US" dirty="0"/>
              <a:t>The employee may not be as loyal to the company.</a:t>
            </a:r>
          </a:p>
          <a:p>
            <a:r>
              <a:rPr lang="en-US" dirty="0"/>
              <a:t>There could be additional costs related to recruitment and training. </a:t>
            </a:r>
          </a:p>
        </p:txBody>
      </p:sp>
    </p:spTree>
    <p:extLst>
      <p:ext uri="{BB962C8B-B14F-4D97-AF65-F5344CB8AC3E}">
        <p14:creationId xmlns:p14="http://schemas.microsoft.com/office/powerpoint/2010/main" val="4124448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194CFC-BED0-B0E0-D5E0-A5F206B27872}"/>
              </a:ext>
            </a:extLst>
          </p:cNvPr>
          <p:cNvSpPr txBox="1"/>
          <p:nvPr/>
        </p:nvSpPr>
        <p:spPr>
          <a:xfrm>
            <a:off x="884539" y="777534"/>
            <a:ext cx="3404681" cy="707886"/>
          </a:xfrm>
          <a:prstGeom prst="rect">
            <a:avLst/>
          </a:prstGeom>
          <a:noFill/>
          <a:ln>
            <a:solidFill>
              <a:schemeClr val="accent1">
                <a:lumMod val="60000"/>
                <a:lumOff val="40000"/>
              </a:schemeClr>
            </a:solidFill>
          </a:ln>
        </p:spPr>
        <p:txBody>
          <a:bodyPr wrap="square" rtlCol="0">
            <a:spAutoFit/>
          </a:bodyPr>
          <a:lstStyle/>
          <a:p>
            <a:pPr algn="ctr"/>
            <a:r>
              <a:rPr lang="en-US" sz="4000" b="1" dirty="0"/>
              <a:t>Full time staff</a:t>
            </a:r>
          </a:p>
        </p:txBody>
      </p:sp>
      <p:sp>
        <p:nvSpPr>
          <p:cNvPr id="3" name="TextBox 2">
            <a:extLst>
              <a:ext uri="{FF2B5EF4-FFF2-40B4-BE49-F238E27FC236}">
                <a16:creationId xmlns:a16="http://schemas.microsoft.com/office/drawing/2014/main" id="{08A5EBF2-54E3-D087-D2DF-023E89E9EE60}"/>
              </a:ext>
            </a:extLst>
          </p:cNvPr>
          <p:cNvSpPr txBox="1"/>
          <p:nvPr/>
        </p:nvSpPr>
        <p:spPr>
          <a:xfrm>
            <a:off x="836579" y="1984443"/>
            <a:ext cx="9591472" cy="369332"/>
          </a:xfrm>
          <a:prstGeom prst="rect">
            <a:avLst/>
          </a:prstGeom>
          <a:noFill/>
        </p:spPr>
        <p:txBody>
          <a:bodyPr wrap="square" rtlCol="0">
            <a:spAutoFit/>
          </a:bodyPr>
          <a:lstStyle/>
          <a:p>
            <a:r>
              <a:rPr lang="en-US" dirty="0"/>
              <a:t>It is generally accepted that full time staff usually work 35 hours or more.</a:t>
            </a:r>
          </a:p>
        </p:txBody>
      </p:sp>
      <p:sp>
        <p:nvSpPr>
          <p:cNvPr id="4" name="TextBox 3">
            <a:extLst>
              <a:ext uri="{FF2B5EF4-FFF2-40B4-BE49-F238E27FC236}">
                <a16:creationId xmlns:a16="http://schemas.microsoft.com/office/drawing/2014/main" id="{343D802F-0A02-58E4-F0B0-DDBB37C47EA6}"/>
              </a:ext>
            </a:extLst>
          </p:cNvPr>
          <p:cNvSpPr txBox="1"/>
          <p:nvPr/>
        </p:nvSpPr>
        <p:spPr>
          <a:xfrm>
            <a:off x="1050588" y="3138607"/>
            <a:ext cx="4377446" cy="2308324"/>
          </a:xfrm>
          <a:prstGeom prst="rect">
            <a:avLst/>
          </a:prstGeom>
          <a:noFill/>
          <a:ln>
            <a:solidFill>
              <a:schemeClr val="accent1">
                <a:lumMod val="60000"/>
                <a:lumOff val="40000"/>
              </a:schemeClr>
            </a:solidFill>
          </a:ln>
        </p:spPr>
        <p:txBody>
          <a:bodyPr wrap="square" rtlCol="0">
            <a:spAutoFit/>
          </a:bodyPr>
          <a:lstStyle/>
          <a:p>
            <a:pPr algn="ctr"/>
            <a:r>
              <a:rPr lang="en-US" b="1" u="sng" dirty="0"/>
              <a:t>Advantages</a:t>
            </a:r>
          </a:p>
          <a:p>
            <a:endParaRPr lang="en-US" b="1" u="sng" dirty="0"/>
          </a:p>
          <a:p>
            <a:pPr marL="285750" indent="-285750">
              <a:buFont typeface="Arial" panose="020B0604020202020204" pitchFamily="34" charset="0"/>
              <a:buChar char="•"/>
            </a:pPr>
            <a:r>
              <a:rPr lang="en-US" dirty="0"/>
              <a:t>Workers may feel more secure and motivated with a full time job.</a:t>
            </a:r>
          </a:p>
          <a:p>
            <a:pPr marL="285750" indent="-285750">
              <a:buFont typeface="Arial" panose="020B0604020202020204" pitchFamily="34" charset="0"/>
              <a:buChar char="•"/>
            </a:pPr>
            <a:r>
              <a:rPr lang="en-US" dirty="0"/>
              <a:t>It is easier to manage a smaller amount of full time staff than lots of part time staff.</a:t>
            </a:r>
          </a:p>
          <a:p>
            <a:pPr marL="285750" indent="-285750">
              <a:buFont typeface="Arial" panose="020B0604020202020204" pitchFamily="34" charset="0"/>
              <a:buChar char="•"/>
            </a:pPr>
            <a:r>
              <a:rPr lang="en-US" dirty="0"/>
              <a:t>Lower recruitment costs</a:t>
            </a:r>
          </a:p>
        </p:txBody>
      </p:sp>
      <p:sp>
        <p:nvSpPr>
          <p:cNvPr id="5" name="TextBox 4">
            <a:extLst>
              <a:ext uri="{FF2B5EF4-FFF2-40B4-BE49-F238E27FC236}">
                <a16:creationId xmlns:a16="http://schemas.microsoft.com/office/drawing/2014/main" id="{7CC98D23-03A4-BD8E-5892-C93A7D0CFECD}"/>
              </a:ext>
            </a:extLst>
          </p:cNvPr>
          <p:cNvSpPr txBox="1"/>
          <p:nvPr/>
        </p:nvSpPr>
        <p:spPr>
          <a:xfrm>
            <a:off x="6096000" y="3144908"/>
            <a:ext cx="4377446" cy="2308324"/>
          </a:xfrm>
          <a:prstGeom prst="rect">
            <a:avLst/>
          </a:prstGeom>
          <a:noFill/>
          <a:ln>
            <a:solidFill>
              <a:schemeClr val="accent1">
                <a:lumMod val="60000"/>
                <a:lumOff val="40000"/>
              </a:schemeClr>
            </a:solidFill>
          </a:ln>
        </p:spPr>
        <p:txBody>
          <a:bodyPr wrap="square" rtlCol="0">
            <a:spAutoFit/>
          </a:bodyPr>
          <a:lstStyle/>
          <a:p>
            <a:r>
              <a:rPr lang="en-US" b="1" u="sng" dirty="0"/>
              <a:t>Disadvantages</a:t>
            </a:r>
          </a:p>
          <a:p>
            <a:pPr algn="ctr"/>
            <a:endParaRPr lang="en-US" b="1" u="sng" dirty="0"/>
          </a:p>
          <a:p>
            <a:pPr marL="285750" indent="-285750">
              <a:buFont typeface="Arial" panose="020B0604020202020204" pitchFamily="34" charset="0"/>
              <a:buChar char="•"/>
            </a:pPr>
            <a:r>
              <a:rPr lang="en-US" dirty="0"/>
              <a:t>There is less flexibility with staff.</a:t>
            </a:r>
          </a:p>
          <a:p>
            <a:pPr marL="285750" indent="-285750">
              <a:buFont typeface="Arial" panose="020B0604020202020204" pitchFamily="34" charset="0"/>
              <a:buChar char="•"/>
            </a:pPr>
            <a:r>
              <a:rPr lang="en-US" dirty="0"/>
              <a:t>You have to pay staff even when there is not enough money in the business to do this.</a:t>
            </a:r>
          </a:p>
          <a:p>
            <a:endParaRPr lang="en-US" dirty="0"/>
          </a:p>
          <a:p>
            <a:endParaRPr lang="en-US" dirty="0"/>
          </a:p>
        </p:txBody>
      </p:sp>
    </p:spTree>
    <p:extLst>
      <p:ext uri="{BB962C8B-B14F-4D97-AF65-F5344CB8AC3E}">
        <p14:creationId xmlns:p14="http://schemas.microsoft.com/office/powerpoint/2010/main" val="1256231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{B6323480-C271-AC4D-8ABB-2CA465F0F24A}tf10001062</Template>
  <TotalTime>146</TotalTime>
  <Words>873</Words>
  <Application>Microsoft Macintosh PowerPoint</Application>
  <PresentationFormat>Widescreen</PresentationFormat>
  <Paragraphs>59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vt:lpstr>
      <vt:lpstr>Workforce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Redundancy and Dismissal</dc:title>
  <dc:creator>Melanie Wright</dc:creator>
  <cp:lastModifiedBy>Melanie Wright</cp:lastModifiedBy>
  <cp:revision>11</cp:revision>
  <dcterms:created xsi:type="dcterms:W3CDTF">2023-03-18T23:12:55Z</dcterms:created>
  <dcterms:modified xsi:type="dcterms:W3CDTF">2023-03-19T01:39:30Z</dcterms:modified>
</cp:coreProperties>
</file>