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Lst>
  <p:sldIdLst>
    <p:sldId id="256" r:id="rId2"/>
    <p:sldId id="257" r:id="rId3"/>
    <p:sldId id="262" r:id="rId4"/>
    <p:sldId id="259" r:id="rId5"/>
    <p:sldId id="258" r:id="rId6"/>
    <p:sldId id="260" r:id="rId7"/>
    <p:sldId id="263" r:id="rId8"/>
    <p:sldId id="271" r:id="rId9"/>
    <p:sldId id="266" r:id="rId10"/>
    <p:sldId id="261" r:id="rId11"/>
    <p:sldId id="264" r:id="rId12"/>
    <p:sldId id="265" r:id="rId13"/>
    <p:sldId id="267" r:id="rId14"/>
    <p:sldId id="268" r:id="rId15"/>
    <p:sldId id="269" r:id="rId16"/>
    <p:sldId id="270"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582"/>
  </p:normalViewPr>
  <p:slideViewPr>
    <p:cSldViewPr snapToGrid="0">
      <p:cViewPr>
        <p:scale>
          <a:sx n="120" d="100"/>
          <a:sy n="120" d="100"/>
        </p:scale>
        <p:origin x="25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GB"/>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61CCA3C0-B455-6C47-B56D-57E504F14251}" type="datetimeFigureOut">
              <a:rPr lang="en-US" smtClean="0"/>
              <a:t>9/8/22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2DE20763-8297-824D-BD17-EBFE602D853F}" type="slidenum">
              <a:rPr lang="en-US" smtClean="0"/>
              <a:t>‹#›</a:t>
            </a:fld>
            <a:endParaRPr lang="en-US"/>
          </a:p>
        </p:txBody>
      </p:sp>
    </p:spTree>
    <p:extLst>
      <p:ext uri="{BB962C8B-B14F-4D97-AF65-F5344CB8AC3E}">
        <p14:creationId xmlns:p14="http://schemas.microsoft.com/office/powerpoint/2010/main" val="3519389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61CCA3C0-B455-6C47-B56D-57E504F14251}" type="datetimeFigureOut">
              <a:rPr lang="en-US" smtClean="0"/>
              <a:t>9/8/22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2DE20763-8297-824D-BD17-EBFE602D853F}" type="slidenum">
              <a:rPr lang="en-US" smtClean="0"/>
              <a:t>‹#›</a:t>
            </a:fld>
            <a:endParaRPr lang="en-US"/>
          </a:p>
        </p:txBody>
      </p:sp>
    </p:spTree>
    <p:extLst>
      <p:ext uri="{BB962C8B-B14F-4D97-AF65-F5344CB8AC3E}">
        <p14:creationId xmlns:p14="http://schemas.microsoft.com/office/powerpoint/2010/main" val="782518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61CCA3C0-B455-6C47-B56D-57E504F14251}" type="datetimeFigureOut">
              <a:rPr lang="en-US" smtClean="0"/>
              <a:t>9/8/22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2DE20763-8297-824D-BD17-EBFE602D853F}" type="slidenum">
              <a:rPr lang="en-US" smtClean="0"/>
              <a:t>‹#›</a:t>
            </a:fld>
            <a:endParaRPr lang="en-US"/>
          </a:p>
        </p:txBody>
      </p:sp>
    </p:spTree>
    <p:extLst>
      <p:ext uri="{BB962C8B-B14F-4D97-AF65-F5344CB8AC3E}">
        <p14:creationId xmlns:p14="http://schemas.microsoft.com/office/powerpoint/2010/main" val="3938979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GB"/>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61CCA3C0-B455-6C47-B56D-57E504F14251}" type="datetimeFigureOut">
              <a:rPr lang="en-US" smtClean="0"/>
              <a:t>9/8/22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2DE20763-8297-824D-BD17-EBFE602D853F}"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1783606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61CCA3C0-B455-6C47-B56D-57E504F14251}" type="datetimeFigureOut">
              <a:rPr lang="en-US" smtClean="0"/>
              <a:t>9/8/22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2DE20763-8297-824D-BD17-EBFE602D853F}" type="slidenum">
              <a:rPr lang="en-US" smtClean="0"/>
              <a:t>‹#›</a:t>
            </a:fld>
            <a:endParaRPr lang="en-US"/>
          </a:p>
        </p:txBody>
      </p:sp>
    </p:spTree>
    <p:extLst>
      <p:ext uri="{BB962C8B-B14F-4D97-AF65-F5344CB8AC3E}">
        <p14:creationId xmlns:p14="http://schemas.microsoft.com/office/powerpoint/2010/main" val="30294029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GB"/>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61CCA3C0-B455-6C47-B56D-57E504F14251}" type="datetimeFigureOut">
              <a:rPr lang="en-US" smtClean="0"/>
              <a:t>9/8/22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E20763-8297-824D-BD17-EBFE602D853F}" type="slidenum">
              <a:rPr lang="en-US" smtClean="0"/>
              <a:t>‹#›</a:t>
            </a:fld>
            <a:endParaRPr lang="en-US"/>
          </a:p>
        </p:txBody>
      </p:sp>
    </p:spTree>
    <p:extLst>
      <p:ext uri="{BB962C8B-B14F-4D97-AF65-F5344CB8AC3E}">
        <p14:creationId xmlns:p14="http://schemas.microsoft.com/office/powerpoint/2010/main" val="26129502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GB"/>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61CCA3C0-B455-6C47-B56D-57E504F14251}" type="datetimeFigureOut">
              <a:rPr lang="en-US" smtClean="0"/>
              <a:t>9/8/22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E20763-8297-824D-BD17-EBFE602D853F}" type="slidenum">
              <a:rPr lang="en-US" smtClean="0"/>
              <a:t>‹#›</a:t>
            </a:fld>
            <a:endParaRPr lang="en-US"/>
          </a:p>
        </p:txBody>
      </p:sp>
    </p:spTree>
    <p:extLst>
      <p:ext uri="{BB962C8B-B14F-4D97-AF65-F5344CB8AC3E}">
        <p14:creationId xmlns:p14="http://schemas.microsoft.com/office/powerpoint/2010/main" val="109094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1CCA3C0-B455-6C47-B56D-57E504F14251}" type="datetimeFigureOut">
              <a:rPr lang="en-US" smtClean="0"/>
              <a:t>9/8/22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E20763-8297-824D-BD17-EBFE602D853F}" type="slidenum">
              <a:rPr lang="en-US" smtClean="0"/>
              <a:t>‹#›</a:t>
            </a:fld>
            <a:endParaRPr lang="en-US"/>
          </a:p>
        </p:txBody>
      </p:sp>
    </p:spTree>
    <p:extLst>
      <p:ext uri="{BB962C8B-B14F-4D97-AF65-F5344CB8AC3E}">
        <p14:creationId xmlns:p14="http://schemas.microsoft.com/office/powerpoint/2010/main" val="19974860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CCA3C0-B455-6C47-B56D-57E504F14251}" type="datetimeFigureOut">
              <a:rPr lang="en-US" smtClean="0"/>
              <a:t>9/8/22</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2DE20763-8297-824D-BD17-EBFE602D853F}" type="slidenum">
              <a:rPr lang="en-US" smtClean="0"/>
              <a:t>‹#›</a:t>
            </a:fld>
            <a:endParaRPr lang="en-US"/>
          </a:p>
        </p:txBody>
      </p:sp>
    </p:spTree>
    <p:extLst>
      <p:ext uri="{BB962C8B-B14F-4D97-AF65-F5344CB8AC3E}">
        <p14:creationId xmlns:p14="http://schemas.microsoft.com/office/powerpoint/2010/main" val="2333109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1CCA3C0-B455-6C47-B56D-57E504F14251}" type="datetimeFigureOut">
              <a:rPr lang="en-US" smtClean="0"/>
              <a:t>9/8/22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E20763-8297-824D-BD17-EBFE602D853F}" type="slidenum">
              <a:rPr lang="en-US" smtClean="0"/>
              <a:t>‹#›</a:t>
            </a:fld>
            <a:endParaRPr lang="en-US"/>
          </a:p>
        </p:txBody>
      </p:sp>
    </p:spTree>
    <p:extLst>
      <p:ext uri="{BB962C8B-B14F-4D97-AF65-F5344CB8AC3E}">
        <p14:creationId xmlns:p14="http://schemas.microsoft.com/office/powerpoint/2010/main" val="1417995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GB"/>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1CCA3C0-B455-6C47-B56D-57E504F14251}" type="datetimeFigureOut">
              <a:rPr lang="en-US" smtClean="0"/>
              <a:t>9/8/22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2DE20763-8297-824D-BD17-EBFE602D853F}" type="slidenum">
              <a:rPr lang="en-US" smtClean="0"/>
              <a:t>‹#›</a:t>
            </a:fld>
            <a:endParaRPr lang="en-US"/>
          </a:p>
        </p:txBody>
      </p:sp>
    </p:spTree>
    <p:extLst>
      <p:ext uri="{BB962C8B-B14F-4D97-AF65-F5344CB8AC3E}">
        <p14:creationId xmlns:p14="http://schemas.microsoft.com/office/powerpoint/2010/main" val="1446267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61CCA3C0-B455-6C47-B56D-57E504F14251}" type="datetimeFigureOut">
              <a:rPr lang="en-US" smtClean="0"/>
              <a:t>9/8/22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E20763-8297-824D-BD17-EBFE602D853F}" type="slidenum">
              <a:rPr lang="en-US" smtClean="0"/>
              <a:t>‹#›</a:t>
            </a:fld>
            <a:endParaRPr lang="en-US"/>
          </a:p>
        </p:txBody>
      </p:sp>
    </p:spTree>
    <p:extLst>
      <p:ext uri="{BB962C8B-B14F-4D97-AF65-F5344CB8AC3E}">
        <p14:creationId xmlns:p14="http://schemas.microsoft.com/office/powerpoint/2010/main" val="783763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GB"/>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61CCA3C0-B455-6C47-B56D-57E504F14251}" type="datetimeFigureOut">
              <a:rPr lang="en-US" smtClean="0"/>
              <a:t>9/8/22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E20763-8297-824D-BD17-EBFE602D853F}" type="slidenum">
              <a:rPr lang="en-US" smtClean="0"/>
              <a:t>‹#›</a:t>
            </a:fld>
            <a:endParaRPr lang="en-US"/>
          </a:p>
        </p:txBody>
      </p:sp>
    </p:spTree>
    <p:extLst>
      <p:ext uri="{BB962C8B-B14F-4D97-AF65-F5344CB8AC3E}">
        <p14:creationId xmlns:p14="http://schemas.microsoft.com/office/powerpoint/2010/main" val="2884820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61CCA3C0-B455-6C47-B56D-57E504F14251}" type="datetimeFigureOut">
              <a:rPr lang="en-US" smtClean="0"/>
              <a:t>9/8/22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E20763-8297-824D-BD17-EBFE602D853F}" type="slidenum">
              <a:rPr lang="en-US" smtClean="0"/>
              <a:t>‹#›</a:t>
            </a:fld>
            <a:endParaRPr lang="en-US"/>
          </a:p>
        </p:txBody>
      </p:sp>
    </p:spTree>
    <p:extLst>
      <p:ext uri="{BB962C8B-B14F-4D97-AF65-F5344CB8AC3E}">
        <p14:creationId xmlns:p14="http://schemas.microsoft.com/office/powerpoint/2010/main" val="1757167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61CCA3C0-B455-6C47-B56D-57E504F14251}" type="datetimeFigureOut">
              <a:rPr lang="en-US" smtClean="0"/>
              <a:t>9/8/22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E20763-8297-824D-BD17-EBFE602D853F}" type="slidenum">
              <a:rPr lang="en-US" smtClean="0"/>
              <a:t>‹#›</a:t>
            </a:fld>
            <a:endParaRPr lang="en-US"/>
          </a:p>
        </p:txBody>
      </p:sp>
    </p:spTree>
    <p:extLst>
      <p:ext uri="{BB962C8B-B14F-4D97-AF65-F5344CB8AC3E}">
        <p14:creationId xmlns:p14="http://schemas.microsoft.com/office/powerpoint/2010/main" val="944516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GB"/>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61CCA3C0-B455-6C47-B56D-57E504F14251}" type="datetimeFigureOut">
              <a:rPr lang="en-US" smtClean="0"/>
              <a:t>9/8/22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E20763-8297-824D-BD17-EBFE602D853F}" type="slidenum">
              <a:rPr lang="en-US" smtClean="0"/>
              <a:t>‹#›</a:t>
            </a:fld>
            <a:endParaRPr lang="en-US"/>
          </a:p>
        </p:txBody>
      </p:sp>
    </p:spTree>
    <p:extLst>
      <p:ext uri="{BB962C8B-B14F-4D97-AF65-F5344CB8AC3E}">
        <p14:creationId xmlns:p14="http://schemas.microsoft.com/office/powerpoint/2010/main" val="1759166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GB"/>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61CCA3C0-B455-6C47-B56D-57E504F14251}" type="datetimeFigureOut">
              <a:rPr lang="en-US" smtClean="0"/>
              <a:t>9/8/22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E20763-8297-824D-BD17-EBFE602D853F}" type="slidenum">
              <a:rPr lang="en-US" smtClean="0"/>
              <a:t>‹#›</a:t>
            </a:fld>
            <a:endParaRPr lang="en-US"/>
          </a:p>
        </p:txBody>
      </p:sp>
    </p:spTree>
    <p:extLst>
      <p:ext uri="{BB962C8B-B14F-4D97-AF65-F5344CB8AC3E}">
        <p14:creationId xmlns:p14="http://schemas.microsoft.com/office/powerpoint/2010/main" val="3018349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1CCA3C0-B455-6C47-B56D-57E504F14251}" type="datetimeFigureOut">
              <a:rPr lang="en-US" smtClean="0"/>
              <a:t>9/8/22</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2DE20763-8297-824D-BD17-EBFE602D853F}" type="slidenum">
              <a:rPr lang="en-US" smtClean="0"/>
              <a:t>‹#›</a:t>
            </a:fld>
            <a:endParaRPr lang="en-US"/>
          </a:p>
        </p:txBody>
      </p:sp>
    </p:spTree>
    <p:extLst>
      <p:ext uri="{BB962C8B-B14F-4D97-AF65-F5344CB8AC3E}">
        <p14:creationId xmlns:p14="http://schemas.microsoft.com/office/powerpoint/2010/main" val="403783930"/>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8762E-7991-99B5-1421-6A48491696A1}"/>
              </a:ext>
            </a:extLst>
          </p:cNvPr>
          <p:cNvSpPr>
            <a:spLocks noGrp="1"/>
          </p:cNvSpPr>
          <p:nvPr>
            <p:ph type="ctrTitle"/>
          </p:nvPr>
        </p:nvSpPr>
        <p:spPr>
          <a:xfrm>
            <a:off x="680322" y="2742465"/>
            <a:ext cx="8144134" cy="1373070"/>
          </a:xfrm>
        </p:spPr>
        <p:txBody>
          <a:bodyPr/>
          <a:lstStyle/>
          <a:p>
            <a:r>
              <a:rPr lang="en-US" sz="5000" b="1" dirty="0"/>
              <a:t>Factors of Production and Opportunity Costs</a:t>
            </a:r>
          </a:p>
        </p:txBody>
      </p:sp>
    </p:spTree>
    <p:extLst>
      <p:ext uri="{BB962C8B-B14F-4D97-AF65-F5344CB8AC3E}">
        <p14:creationId xmlns:p14="http://schemas.microsoft.com/office/powerpoint/2010/main" val="3108624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0E09E2-E756-8A5B-0B0C-ABFB70B55BFD}"/>
              </a:ext>
            </a:extLst>
          </p:cNvPr>
          <p:cNvSpPr txBox="1"/>
          <p:nvPr/>
        </p:nvSpPr>
        <p:spPr>
          <a:xfrm>
            <a:off x="308344" y="669851"/>
            <a:ext cx="4508205" cy="369332"/>
          </a:xfrm>
          <a:prstGeom prst="rect">
            <a:avLst/>
          </a:prstGeom>
          <a:noFill/>
          <a:ln>
            <a:solidFill>
              <a:schemeClr val="tx1"/>
            </a:solidFill>
          </a:ln>
        </p:spPr>
        <p:txBody>
          <a:bodyPr wrap="square" rtlCol="0">
            <a:spAutoFit/>
          </a:bodyPr>
          <a:lstStyle/>
          <a:p>
            <a:r>
              <a:rPr lang="en-US" dirty="0"/>
              <a:t>Revision summary: the economic problem</a:t>
            </a:r>
          </a:p>
        </p:txBody>
      </p:sp>
      <p:sp>
        <p:nvSpPr>
          <p:cNvPr id="7" name="TextBox 6">
            <a:extLst>
              <a:ext uri="{FF2B5EF4-FFF2-40B4-BE49-F238E27FC236}">
                <a16:creationId xmlns:a16="http://schemas.microsoft.com/office/drawing/2014/main" id="{A2987453-C4BD-71A5-B8A1-2AC41F170582}"/>
              </a:ext>
            </a:extLst>
          </p:cNvPr>
          <p:cNvSpPr txBox="1"/>
          <p:nvPr/>
        </p:nvSpPr>
        <p:spPr>
          <a:xfrm>
            <a:off x="5071730" y="4701845"/>
            <a:ext cx="1063256" cy="369332"/>
          </a:xfrm>
          <a:prstGeom prst="rect">
            <a:avLst/>
          </a:prstGeom>
          <a:noFill/>
        </p:spPr>
        <p:txBody>
          <a:bodyPr wrap="square" rtlCol="0">
            <a:spAutoFit/>
          </a:bodyPr>
          <a:lstStyle/>
          <a:p>
            <a:r>
              <a:rPr lang="en-US" dirty="0"/>
              <a:t>scarcity</a:t>
            </a:r>
          </a:p>
        </p:txBody>
      </p:sp>
      <p:sp>
        <p:nvSpPr>
          <p:cNvPr id="8" name="TextBox 7">
            <a:extLst>
              <a:ext uri="{FF2B5EF4-FFF2-40B4-BE49-F238E27FC236}">
                <a16:creationId xmlns:a16="http://schemas.microsoft.com/office/drawing/2014/main" id="{42E91A55-376F-2022-191B-681ED365F98E}"/>
              </a:ext>
            </a:extLst>
          </p:cNvPr>
          <p:cNvSpPr txBox="1"/>
          <p:nvPr/>
        </p:nvSpPr>
        <p:spPr>
          <a:xfrm>
            <a:off x="4561368" y="5408806"/>
            <a:ext cx="2147777" cy="369332"/>
          </a:xfrm>
          <a:prstGeom prst="rect">
            <a:avLst/>
          </a:prstGeom>
          <a:noFill/>
        </p:spPr>
        <p:txBody>
          <a:bodyPr wrap="square" rtlCol="0">
            <a:spAutoFit/>
          </a:bodyPr>
          <a:lstStyle/>
          <a:p>
            <a:r>
              <a:rPr lang="en-US" dirty="0"/>
              <a:t>choice is necessary</a:t>
            </a:r>
          </a:p>
        </p:txBody>
      </p:sp>
      <p:sp>
        <p:nvSpPr>
          <p:cNvPr id="9" name="TextBox 8">
            <a:extLst>
              <a:ext uri="{FF2B5EF4-FFF2-40B4-BE49-F238E27FC236}">
                <a16:creationId xmlns:a16="http://schemas.microsoft.com/office/drawing/2014/main" id="{1DC3018B-6708-7787-D2DA-E0C63162FF73}"/>
              </a:ext>
            </a:extLst>
          </p:cNvPr>
          <p:cNvSpPr txBox="1"/>
          <p:nvPr/>
        </p:nvSpPr>
        <p:spPr>
          <a:xfrm>
            <a:off x="4258337" y="6164060"/>
            <a:ext cx="3131289" cy="369332"/>
          </a:xfrm>
          <a:prstGeom prst="rect">
            <a:avLst/>
          </a:prstGeom>
          <a:noFill/>
        </p:spPr>
        <p:txBody>
          <a:bodyPr wrap="square" rtlCol="0">
            <a:spAutoFit/>
          </a:bodyPr>
          <a:lstStyle/>
          <a:p>
            <a:r>
              <a:rPr lang="en-US" dirty="0"/>
              <a:t>Leads to opportunity cost</a:t>
            </a:r>
          </a:p>
        </p:txBody>
      </p:sp>
      <p:sp>
        <p:nvSpPr>
          <p:cNvPr id="10" name="TextBox 9">
            <a:extLst>
              <a:ext uri="{FF2B5EF4-FFF2-40B4-BE49-F238E27FC236}">
                <a16:creationId xmlns:a16="http://schemas.microsoft.com/office/drawing/2014/main" id="{E93E54E6-63D7-68A3-2893-40D43E8C16EC}"/>
              </a:ext>
            </a:extLst>
          </p:cNvPr>
          <p:cNvSpPr txBox="1"/>
          <p:nvPr/>
        </p:nvSpPr>
        <p:spPr>
          <a:xfrm>
            <a:off x="2381693" y="1687313"/>
            <a:ext cx="765545" cy="369332"/>
          </a:xfrm>
          <a:prstGeom prst="rect">
            <a:avLst/>
          </a:prstGeom>
          <a:noFill/>
        </p:spPr>
        <p:txBody>
          <a:bodyPr wrap="square" rtlCol="0">
            <a:spAutoFit/>
          </a:bodyPr>
          <a:lstStyle/>
          <a:p>
            <a:r>
              <a:rPr lang="en-US" dirty="0"/>
              <a:t>Land</a:t>
            </a:r>
          </a:p>
        </p:txBody>
      </p:sp>
      <p:sp>
        <p:nvSpPr>
          <p:cNvPr id="11" name="TextBox 10">
            <a:extLst>
              <a:ext uri="{FF2B5EF4-FFF2-40B4-BE49-F238E27FC236}">
                <a16:creationId xmlns:a16="http://schemas.microsoft.com/office/drawing/2014/main" id="{33A823D3-96CA-624B-9C3A-74372093FFD0}"/>
              </a:ext>
            </a:extLst>
          </p:cNvPr>
          <p:cNvSpPr txBox="1"/>
          <p:nvPr/>
        </p:nvSpPr>
        <p:spPr>
          <a:xfrm>
            <a:off x="3848987" y="1240141"/>
            <a:ext cx="967562" cy="369332"/>
          </a:xfrm>
          <a:prstGeom prst="rect">
            <a:avLst/>
          </a:prstGeom>
          <a:noFill/>
        </p:spPr>
        <p:txBody>
          <a:bodyPr wrap="square" rtlCol="0">
            <a:spAutoFit/>
          </a:bodyPr>
          <a:lstStyle/>
          <a:p>
            <a:r>
              <a:rPr lang="en-US" dirty="0" err="1"/>
              <a:t>Labour</a:t>
            </a:r>
            <a:endParaRPr lang="en-US" dirty="0"/>
          </a:p>
        </p:txBody>
      </p:sp>
      <p:sp>
        <p:nvSpPr>
          <p:cNvPr id="12" name="TextBox 11">
            <a:extLst>
              <a:ext uri="{FF2B5EF4-FFF2-40B4-BE49-F238E27FC236}">
                <a16:creationId xmlns:a16="http://schemas.microsoft.com/office/drawing/2014/main" id="{5C497ED6-D570-1F80-BC9D-D8E334036731}"/>
              </a:ext>
            </a:extLst>
          </p:cNvPr>
          <p:cNvSpPr txBox="1"/>
          <p:nvPr/>
        </p:nvSpPr>
        <p:spPr>
          <a:xfrm>
            <a:off x="6134987" y="1356555"/>
            <a:ext cx="967561" cy="369332"/>
          </a:xfrm>
          <a:prstGeom prst="rect">
            <a:avLst/>
          </a:prstGeom>
          <a:noFill/>
        </p:spPr>
        <p:txBody>
          <a:bodyPr wrap="square" rtlCol="0">
            <a:spAutoFit/>
          </a:bodyPr>
          <a:lstStyle/>
          <a:p>
            <a:r>
              <a:rPr lang="en-US" dirty="0"/>
              <a:t>Capital</a:t>
            </a:r>
          </a:p>
        </p:txBody>
      </p:sp>
      <p:sp>
        <p:nvSpPr>
          <p:cNvPr id="13" name="TextBox 12">
            <a:extLst>
              <a:ext uri="{FF2B5EF4-FFF2-40B4-BE49-F238E27FC236}">
                <a16:creationId xmlns:a16="http://schemas.microsoft.com/office/drawing/2014/main" id="{990BA64C-4147-1314-8AEA-FBFF1D3EDFE9}"/>
              </a:ext>
            </a:extLst>
          </p:cNvPr>
          <p:cNvSpPr txBox="1"/>
          <p:nvPr/>
        </p:nvSpPr>
        <p:spPr>
          <a:xfrm>
            <a:off x="7740503" y="1844420"/>
            <a:ext cx="1307805" cy="369332"/>
          </a:xfrm>
          <a:prstGeom prst="rect">
            <a:avLst/>
          </a:prstGeom>
          <a:noFill/>
        </p:spPr>
        <p:txBody>
          <a:bodyPr wrap="square" rtlCol="0">
            <a:spAutoFit/>
          </a:bodyPr>
          <a:lstStyle/>
          <a:p>
            <a:r>
              <a:rPr lang="en-US" dirty="0"/>
              <a:t>Enterprise</a:t>
            </a:r>
          </a:p>
        </p:txBody>
      </p:sp>
      <p:cxnSp>
        <p:nvCxnSpPr>
          <p:cNvPr id="30" name="Straight Connector 29">
            <a:extLst>
              <a:ext uri="{FF2B5EF4-FFF2-40B4-BE49-F238E27FC236}">
                <a16:creationId xmlns:a16="http://schemas.microsoft.com/office/drawing/2014/main" id="{3579DF25-4AEB-C672-7DC1-25C9781CFBD2}"/>
              </a:ext>
            </a:extLst>
          </p:cNvPr>
          <p:cNvCxnSpPr>
            <a:endCxn id="4" idx="1"/>
          </p:cNvCxnSpPr>
          <p:nvPr/>
        </p:nvCxnSpPr>
        <p:spPr>
          <a:xfrm>
            <a:off x="3030279" y="2029086"/>
            <a:ext cx="1531089" cy="234947"/>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32" name="Straight Connector 31">
            <a:extLst>
              <a:ext uri="{FF2B5EF4-FFF2-40B4-BE49-F238E27FC236}">
                <a16:creationId xmlns:a16="http://schemas.microsoft.com/office/drawing/2014/main" id="{8294F656-4FCC-C0CA-15AD-6BC2A274853F}"/>
              </a:ext>
            </a:extLst>
          </p:cNvPr>
          <p:cNvCxnSpPr/>
          <p:nvPr/>
        </p:nvCxnSpPr>
        <p:spPr>
          <a:xfrm>
            <a:off x="4651744" y="1541221"/>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9DEFD40-B696-75F2-583A-E1CDA33A0619}"/>
              </a:ext>
            </a:extLst>
          </p:cNvPr>
          <p:cNvCxnSpPr>
            <a:cxnSpLocks/>
          </p:cNvCxnSpPr>
          <p:nvPr/>
        </p:nvCxnSpPr>
        <p:spPr>
          <a:xfrm>
            <a:off x="4476308" y="1647713"/>
            <a:ext cx="595422" cy="431654"/>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37" name="Straight Connector 36">
            <a:extLst>
              <a:ext uri="{FF2B5EF4-FFF2-40B4-BE49-F238E27FC236}">
                <a16:creationId xmlns:a16="http://schemas.microsoft.com/office/drawing/2014/main" id="{82DDE5F9-3964-D413-F464-07E6287C3258}"/>
              </a:ext>
            </a:extLst>
          </p:cNvPr>
          <p:cNvCxnSpPr/>
          <p:nvPr/>
        </p:nvCxnSpPr>
        <p:spPr>
          <a:xfrm flipH="1">
            <a:off x="6145619" y="1725887"/>
            <a:ext cx="255181" cy="35348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39" name="Straight Connector 38">
            <a:extLst>
              <a:ext uri="{FF2B5EF4-FFF2-40B4-BE49-F238E27FC236}">
                <a16:creationId xmlns:a16="http://schemas.microsoft.com/office/drawing/2014/main" id="{06DFAE01-6471-DC17-C481-AF3538EF5E9E}"/>
              </a:ext>
            </a:extLst>
          </p:cNvPr>
          <p:cNvCxnSpPr>
            <a:endCxn id="4" idx="3"/>
          </p:cNvCxnSpPr>
          <p:nvPr/>
        </p:nvCxnSpPr>
        <p:spPr>
          <a:xfrm flipH="1">
            <a:off x="6645349" y="2195781"/>
            <a:ext cx="1201479" cy="68252"/>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41" name="Straight Connector 40">
            <a:extLst>
              <a:ext uri="{FF2B5EF4-FFF2-40B4-BE49-F238E27FC236}">
                <a16:creationId xmlns:a16="http://schemas.microsoft.com/office/drawing/2014/main" id="{310385F6-8349-6B4B-B45F-7BE2ABB889CE}"/>
              </a:ext>
            </a:extLst>
          </p:cNvPr>
          <p:cNvCxnSpPr>
            <a:stCxn id="4" idx="2"/>
            <a:endCxn id="5" idx="0"/>
          </p:cNvCxnSpPr>
          <p:nvPr/>
        </p:nvCxnSpPr>
        <p:spPr>
          <a:xfrm flipH="1">
            <a:off x="5603358" y="2448699"/>
            <a:ext cx="1" cy="522294"/>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43" name="Straight Connector 42">
            <a:extLst>
              <a:ext uri="{FF2B5EF4-FFF2-40B4-BE49-F238E27FC236}">
                <a16:creationId xmlns:a16="http://schemas.microsoft.com/office/drawing/2014/main" id="{DA25FB79-050E-A60B-DB1A-065E5E900E53}"/>
              </a:ext>
            </a:extLst>
          </p:cNvPr>
          <p:cNvCxnSpPr>
            <a:stCxn id="5" idx="2"/>
            <a:endCxn id="6" idx="0"/>
          </p:cNvCxnSpPr>
          <p:nvPr/>
        </p:nvCxnSpPr>
        <p:spPr>
          <a:xfrm>
            <a:off x="5603358" y="3340325"/>
            <a:ext cx="0" cy="522294"/>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45" name="Straight Arrow Connector 44">
            <a:extLst>
              <a:ext uri="{FF2B5EF4-FFF2-40B4-BE49-F238E27FC236}">
                <a16:creationId xmlns:a16="http://schemas.microsoft.com/office/drawing/2014/main" id="{202A86A1-09C7-8296-CDDD-7477121B2F82}"/>
              </a:ext>
            </a:extLst>
          </p:cNvPr>
          <p:cNvCxnSpPr>
            <a:stCxn id="6" idx="2"/>
            <a:endCxn id="6" idx="2"/>
          </p:cNvCxnSpPr>
          <p:nvPr/>
        </p:nvCxnSpPr>
        <p:spPr>
          <a:xfrm>
            <a:off x="5603358" y="4231951"/>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CA134A75-2F4C-7B8C-A872-77B7C82023D3}"/>
              </a:ext>
            </a:extLst>
          </p:cNvPr>
          <p:cNvCxnSpPr>
            <a:cxnSpLocks/>
            <a:endCxn id="7" idx="0"/>
          </p:cNvCxnSpPr>
          <p:nvPr/>
        </p:nvCxnSpPr>
        <p:spPr>
          <a:xfrm>
            <a:off x="5603358" y="4359349"/>
            <a:ext cx="0" cy="342496"/>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51" name="Straight Arrow Connector 50">
            <a:extLst>
              <a:ext uri="{FF2B5EF4-FFF2-40B4-BE49-F238E27FC236}">
                <a16:creationId xmlns:a16="http://schemas.microsoft.com/office/drawing/2014/main" id="{C05DECE3-41BC-D39E-98E8-E9BD8E807608}"/>
              </a:ext>
            </a:extLst>
          </p:cNvPr>
          <p:cNvCxnSpPr>
            <a:cxnSpLocks/>
          </p:cNvCxnSpPr>
          <p:nvPr/>
        </p:nvCxnSpPr>
        <p:spPr>
          <a:xfrm>
            <a:off x="5603358" y="5066310"/>
            <a:ext cx="0" cy="342496"/>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52" name="Straight Arrow Connector 51">
            <a:extLst>
              <a:ext uri="{FF2B5EF4-FFF2-40B4-BE49-F238E27FC236}">
                <a16:creationId xmlns:a16="http://schemas.microsoft.com/office/drawing/2014/main" id="{4035DCAF-AB2A-8DB9-1908-1C703A80D7F9}"/>
              </a:ext>
            </a:extLst>
          </p:cNvPr>
          <p:cNvCxnSpPr>
            <a:cxnSpLocks/>
          </p:cNvCxnSpPr>
          <p:nvPr/>
        </p:nvCxnSpPr>
        <p:spPr>
          <a:xfrm>
            <a:off x="5603358" y="5778138"/>
            <a:ext cx="0" cy="342496"/>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4" name="TextBox 3">
            <a:extLst>
              <a:ext uri="{FF2B5EF4-FFF2-40B4-BE49-F238E27FC236}">
                <a16:creationId xmlns:a16="http://schemas.microsoft.com/office/drawing/2014/main" id="{01347FB2-BBB3-4B72-1EC8-1D3E8FAB1696}"/>
              </a:ext>
            </a:extLst>
          </p:cNvPr>
          <p:cNvSpPr txBox="1"/>
          <p:nvPr/>
        </p:nvSpPr>
        <p:spPr>
          <a:xfrm>
            <a:off x="4561368" y="2079367"/>
            <a:ext cx="2083981" cy="369332"/>
          </a:xfrm>
          <a:prstGeom prst="rect">
            <a:avLst/>
          </a:prstGeom>
          <a:solidFill>
            <a:schemeClr val="tx2"/>
          </a:solidFill>
          <a:ln>
            <a:solidFill>
              <a:schemeClr val="tx1"/>
            </a:solidFill>
          </a:ln>
        </p:spPr>
        <p:txBody>
          <a:bodyPr wrap="square" rtlCol="0">
            <a:spAutoFit/>
          </a:bodyPr>
          <a:lstStyle/>
          <a:p>
            <a:r>
              <a:rPr lang="en-US" dirty="0">
                <a:solidFill>
                  <a:schemeClr val="bg1"/>
                </a:solidFill>
              </a:rPr>
              <a:t>Limited resources</a:t>
            </a:r>
          </a:p>
        </p:txBody>
      </p:sp>
      <p:sp>
        <p:nvSpPr>
          <p:cNvPr id="5" name="TextBox 4">
            <a:extLst>
              <a:ext uri="{FF2B5EF4-FFF2-40B4-BE49-F238E27FC236}">
                <a16:creationId xmlns:a16="http://schemas.microsoft.com/office/drawing/2014/main" id="{44D50828-19D6-B35B-44C3-2D94AAA20D4D}"/>
              </a:ext>
            </a:extLst>
          </p:cNvPr>
          <p:cNvSpPr txBox="1"/>
          <p:nvPr/>
        </p:nvSpPr>
        <p:spPr>
          <a:xfrm>
            <a:off x="4401879" y="2970993"/>
            <a:ext cx="2402958" cy="369332"/>
          </a:xfrm>
          <a:prstGeom prst="rect">
            <a:avLst/>
          </a:prstGeom>
          <a:solidFill>
            <a:schemeClr val="tx2"/>
          </a:solidFill>
          <a:ln>
            <a:solidFill>
              <a:schemeClr val="tx1"/>
            </a:solidFill>
          </a:ln>
        </p:spPr>
        <p:txBody>
          <a:bodyPr wrap="square" rtlCol="0">
            <a:spAutoFit/>
          </a:bodyPr>
          <a:lstStyle/>
          <a:p>
            <a:r>
              <a:rPr lang="en-US" b="1" dirty="0">
                <a:solidFill>
                  <a:schemeClr val="bg1"/>
                </a:solidFill>
              </a:rPr>
              <a:t>ECONOMIC PROBLEM</a:t>
            </a:r>
          </a:p>
        </p:txBody>
      </p:sp>
      <p:sp>
        <p:nvSpPr>
          <p:cNvPr id="6" name="TextBox 5">
            <a:extLst>
              <a:ext uri="{FF2B5EF4-FFF2-40B4-BE49-F238E27FC236}">
                <a16:creationId xmlns:a16="http://schemas.microsoft.com/office/drawing/2014/main" id="{0DDDB08D-18BE-2DD2-665E-7108A6B5DE28}"/>
              </a:ext>
            </a:extLst>
          </p:cNvPr>
          <p:cNvSpPr txBox="1"/>
          <p:nvPr/>
        </p:nvSpPr>
        <p:spPr>
          <a:xfrm>
            <a:off x="4651744" y="3862619"/>
            <a:ext cx="1903228" cy="369332"/>
          </a:xfrm>
          <a:prstGeom prst="rect">
            <a:avLst/>
          </a:prstGeom>
          <a:solidFill>
            <a:schemeClr val="tx2"/>
          </a:solidFill>
          <a:ln>
            <a:solidFill>
              <a:schemeClr val="tx1"/>
            </a:solidFill>
          </a:ln>
        </p:spPr>
        <p:txBody>
          <a:bodyPr wrap="square" rtlCol="0">
            <a:spAutoFit/>
          </a:bodyPr>
          <a:lstStyle/>
          <a:p>
            <a:r>
              <a:rPr lang="en-US" dirty="0">
                <a:solidFill>
                  <a:schemeClr val="bg1"/>
                </a:solidFill>
              </a:rPr>
              <a:t>Unlimited wants</a:t>
            </a:r>
          </a:p>
        </p:txBody>
      </p:sp>
      <p:sp>
        <p:nvSpPr>
          <p:cNvPr id="53" name="TextBox 52">
            <a:extLst>
              <a:ext uri="{FF2B5EF4-FFF2-40B4-BE49-F238E27FC236}">
                <a16:creationId xmlns:a16="http://schemas.microsoft.com/office/drawing/2014/main" id="{D622E946-BF2D-71F1-4F5C-93247EAE7953}"/>
              </a:ext>
            </a:extLst>
          </p:cNvPr>
          <p:cNvSpPr txBox="1"/>
          <p:nvPr/>
        </p:nvSpPr>
        <p:spPr>
          <a:xfrm>
            <a:off x="8080744" y="6164060"/>
            <a:ext cx="3774558" cy="307777"/>
          </a:xfrm>
          <a:prstGeom prst="rect">
            <a:avLst/>
          </a:prstGeom>
          <a:noFill/>
        </p:spPr>
        <p:txBody>
          <a:bodyPr wrap="square" rtlCol="0">
            <a:spAutoFit/>
          </a:bodyPr>
          <a:lstStyle/>
          <a:p>
            <a:r>
              <a:rPr lang="en-US" sz="1400" i="1" dirty="0"/>
              <a:t>Stick the copy of this summary in your book.</a:t>
            </a:r>
          </a:p>
        </p:txBody>
      </p:sp>
    </p:spTree>
    <p:extLst>
      <p:ext uri="{BB962C8B-B14F-4D97-AF65-F5344CB8AC3E}">
        <p14:creationId xmlns:p14="http://schemas.microsoft.com/office/powerpoint/2010/main" val="1673893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7C9676-41CC-D7D8-BABD-DCA0D53EBE1D}"/>
              </a:ext>
            </a:extLst>
          </p:cNvPr>
          <p:cNvSpPr txBox="1"/>
          <p:nvPr/>
        </p:nvSpPr>
        <p:spPr>
          <a:xfrm>
            <a:off x="3378952" y="795362"/>
            <a:ext cx="4531671"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4000" b="1" dirty="0" err="1"/>
              <a:t>Specialisation</a:t>
            </a:r>
            <a:endParaRPr lang="en-US" sz="4000" b="1" dirty="0"/>
          </a:p>
        </p:txBody>
      </p:sp>
      <p:sp>
        <p:nvSpPr>
          <p:cNvPr id="3" name="TextBox 2">
            <a:extLst>
              <a:ext uri="{FF2B5EF4-FFF2-40B4-BE49-F238E27FC236}">
                <a16:creationId xmlns:a16="http://schemas.microsoft.com/office/drawing/2014/main" id="{81DE8AA6-3ABD-9C0B-1F1D-F183B0E50122}"/>
              </a:ext>
            </a:extLst>
          </p:cNvPr>
          <p:cNvSpPr txBox="1"/>
          <p:nvPr/>
        </p:nvSpPr>
        <p:spPr>
          <a:xfrm>
            <a:off x="648587" y="2509284"/>
            <a:ext cx="9611833" cy="3139321"/>
          </a:xfrm>
          <a:prstGeom prst="rect">
            <a:avLst/>
          </a:prstGeom>
          <a:noFill/>
        </p:spPr>
        <p:txBody>
          <a:bodyPr wrap="square" rtlCol="0">
            <a:spAutoFit/>
          </a:bodyPr>
          <a:lstStyle/>
          <a:p>
            <a:r>
              <a:rPr lang="en-US" dirty="0"/>
              <a:t>As we know factors of production are in limited supply, therefore it is important we use the resources in the most efficient way possible.</a:t>
            </a:r>
          </a:p>
          <a:p>
            <a:endParaRPr lang="en-US" dirty="0"/>
          </a:p>
          <a:p>
            <a:r>
              <a:rPr lang="en-US" dirty="0"/>
              <a:t>In the ‘olden days’, most products were made by one person or by a small team, who started, finished and sold the product.</a:t>
            </a:r>
          </a:p>
          <a:p>
            <a:endParaRPr lang="en-US" dirty="0"/>
          </a:p>
          <a:p>
            <a:r>
              <a:rPr lang="en-US" dirty="0"/>
              <a:t>Nowadays, most workers specialize in one skill and most business specialize in one product. This is called </a:t>
            </a:r>
            <a:r>
              <a:rPr lang="en-US" i="1" u="sng" dirty="0"/>
              <a:t>specialization</a:t>
            </a:r>
            <a:r>
              <a:rPr lang="en-US" dirty="0"/>
              <a:t>.</a:t>
            </a:r>
          </a:p>
          <a:p>
            <a:endParaRPr lang="en-US" dirty="0"/>
          </a:p>
          <a:p>
            <a:r>
              <a:rPr lang="en-US" dirty="0"/>
              <a:t>Some countries also specialize in specific industries, e.g. Cayman with banking and tourism.</a:t>
            </a:r>
          </a:p>
        </p:txBody>
      </p:sp>
    </p:spTree>
    <p:extLst>
      <p:ext uri="{BB962C8B-B14F-4D97-AF65-F5344CB8AC3E}">
        <p14:creationId xmlns:p14="http://schemas.microsoft.com/office/powerpoint/2010/main" val="3777967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84EF26D-21FC-0E1B-5338-9510CC643365}"/>
              </a:ext>
            </a:extLst>
          </p:cNvPr>
          <p:cNvSpPr txBox="1"/>
          <p:nvPr/>
        </p:nvSpPr>
        <p:spPr>
          <a:xfrm>
            <a:off x="3176933" y="457279"/>
            <a:ext cx="4531671" cy="132343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4000" b="1" dirty="0"/>
              <a:t>Examples of </a:t>
            </a:r>
            <a:r>
              <a:rPr lang="en-US" sz="4000" b="1" dirty="0" err="1"/>
              <a:t>Specialisation</a:t>
            </a:r>
            <a:endParaRPr lang="en-US" sz="4000" b="1" dirty="0"/>
          </a:p>
        </p:txBody>
      </p:sp>
      <p:sp>
        <p:nvSpPr>
          <p:cNvPr id="3" name="TextBox 2">
            <a:extLst>
              <a:ext uri="{FF2B5EF4-FFF2-40B4-BE49-F238E27FC236}">
                <a16:creationId xmlns:a16="http://schemas.microsoft.com/office/drawing/2014/main" id="{EF5203EF-86D3-DEF2-2220-0215B76D853B}"/>
              </a:ext>
            </a:extLst>
          </p:cNvPr>
          <p:cNvSpPr txBox="1"/>
          <p:nvPr/>
        </p:nvSpPr>
        <p:spPr>
          <a:xfrm>
            <a:off x="637953" y="2328530"/>
            <a:ext cx="1913861" cy="2862322"/>
          </a:xfrm>
          <a:prstGeom prst="rect">
            <a:avLst/>
          </a:prstGeom>
          <a:noFill/>
          <a:ln>
            <a:solidFill>
              <a:schemeClr val="tx1"/>
            </a:solidFill>
          </a:ln>
        </p:spPr>
        <p:txBody>
          <a:bodyPr wrap="square" rtlCol="0">
            <a:spAutoFit/>
          </a:bodyPr>
          <a:lstStyle/>
          <a:p>
            <a:r>
              <a:rPr lang="en-US" i="1" u="sng" dirty="0"/>
              <a:t>Employee:</a:t>
            </a:r>
          </a:p>
          <a:p>
            <a:r>
              <a:rPr lang="en-US" dirty="0"/>
              <a:t>A pastry chef who only makes the desserts and cakes for a restaurant.</a:t>
            </a:r>
          </a:p>
          <a:p>
            <a:endParaRPr lang="en-US" dirty="0"/>
          </a:p>
          <a:p>
            <a:r>
              <a:rPr lang="en-US" dirty="0"/>
              <a:t>A mortgage adviser for a bank.</a:t>
            </a:r>
          </a:p>
        </p:txBody>
      </p:sp>
      <p:sp>
        <p:nvSpPr>
          <p:cNvPr id="4" name="TextBox 3">
            <a:extLst>
              <a:ext uri="{FF2B5EF4-FFF2-40B4-BE49-F238E27FC236}">
                <a16:creationId xmlns:a16="http://schemas.microsoft.com/office/drawing/2014/main" id="{7CD4A8ED-FCCE-4938-B644-7737DD174FBA}"/>
              </a:ext>
            </a:extLst>
          </p:cNvPr>
          <p:cNvSpPr txBox="1"/>
          <p:nvPr/>
        </p:nvSpPr>
        <p:spPr>
          <a:xfrm>
            <a:off x="3160098" y="3859601"/>
            <a:ext cx="2096815" cy="2031325"/>
          </a:xfrm>
          <a:prstGeom prst="rect">
            <a:avLst/>
          </a:prstGeom>
          <a:noFill/>
          <a:ln>
            <a:solidFill>
              <a:schemeClr val="tx1"/>
            </a:solidFill>
          </a:ln>
        </p:spPr>
        <p:txBody>
          <a:bodyPr wrap="square" rtlCol="0">
            <a:spAutoFit/>
          </a:bodyPr>
          <a:lstStyle/>
          <a:p>
            <a:r>
              <a:rPr lang="en-US" i="1" u="sng" dirty="0"/>
              <a:t>Business:</a:t>
            </a:r>
          </a:p>
          <a:p>
            <a:r>
              <a:rPr lang="en-US" dirty="0"/>
              <a:t>Audi specializes in making cars.</a:t>
            </a:r>
          </a:p>
          <a:p>
            <a:endParaRPr lang="en-US" dirty="0"/>
          </a:p>
          <a:p>
            <a:r>
              <a:rPr lang="en-US" dirty="0"/>
              <a:t>Nestle specializes in chocolate production.</a:t>
            </a:r>
          </a:p>
        </p:txBody>
      </p:sp>
      <p:sp>
        <p:nvSpPr>
          <p:cNvPr id="5" name="TextBox 4">
            <a:extLst>
              <a:ext uri="{FF2B5EF4-FFF2-40B4-BE49-F238E27FC236}">
                <a16:creationId xmlns:a16="http://schemas.microsoft.com/office/drawing/2014/main" id="{8C6633D6-3621-1A99-6546-F4496FB1EE6F}"/>
              </a:ext>
            </a:extLst>
          </p:cNvPr>
          <p:cNvSpPr txBox="1"/>
          <p:nvPr/>
        </p:nvSpPr>
        <p:spPr>
          <a:xfrm>
            <a:off x="6025559" y="2328530"/>
            <a:ext cx="2371060" cy="2585323"/>
          </a:xfrm>
          <a:prstGeom prst="rect">
            <a:avLst/>
          </a:prstGeom>
          <a:noFill/>
          <a:ln>
            <a:solidFill>
              <a:schemeClr val="tx1"/>
            </a:solidFill>
          </a:ln>
        </p:spPr>
        <p:txBody>
          <a:bodyPr wrap="square" rtlCol="0">
            <a:spAutoFit/>
          </a:bodyPr>
          <a:lstStyle/>
          <a:p>
            <a:r>
              <a:rPr lang="en-US" i="1" u="sng" dirty="0"/>
              <a:t>Region:</a:t>
            </a:r>
          </a:p>
          <a:p>
            <a:r>
              <a:rPr lang="en-US" dirty="0"/>
              <a:t>The Champagne region in France specializes in …. Champagne!</a:t>
            </a:r>
          </a:p>
          <a:p>
            <a:endParaRPr lang="en-US" dirty="0"/>
          </a:p>
          <a:p>
            <a:r>
              <a:rPr lang="en-US" dirty="0"/>
              <a:t>The Santo region in Brazil specializes in coffee production.</a:t>
            </a:r>
          </a:p>
        </p:txBody>
      </p:sp>
      <p:sp>
        <p:nvSpPr>
          <p:cNvPr id="6" name="TextBox 5">
            <a:extLst>
              <a:ext uri="{FF2B5EF4-FFF2-40B4-BE49-F238E27FC236}">
                <a16:creationId xmlns:a16="http://schemas.microsoft.com/office/drawing/2014/main" id="{130A124C-6C0D-9701-94A3-3E7D38167E5A}"/>
              </a:ext>
            </a:extLst>
          </p:cNvPr>
          <p:cNvSpPr txBox="1"/>
          <p:nvPr/>
        </p:nvSpPr>
        <p:spPr>
          <a:xfrm>
            <a:off x="9271592" y="3249033"/>
            <a:ext cx="2179674" cy="2308324"/>
          </a:xfrm>
          <a:prstGeom prst="rect">
            <a:avLst/>
          </a:prstGeom>
          <a:noFill/>
          <a:ln>
            <a:solidFill>
              <a:schemeClr val="tx1"/>
            </a:solidFill>
          </a:ln>
        </p:spPr>
        <p:txBody>
          <a:bodyPr wrap="square" rtlCol="0">
            <a:spAutoFit/>
          </a:bodyPr>
          <a:lstStyle/>
          <a:p>
            <a:r>
              <a:rPr lang="en-US" i="1" u="sng" dirty="0"/>
              <a:t>Country:</a:t>
            </a:r>
          </a:p>
          <a:p>
            <a:r>
              <a:rPr lang="en-US" dirty="0"/>
              <a:t>Saudi Arabia specializes in extracting oil.</a:t>
            </a:r>
          </a:p>
          <a:p>
            <a:endParaRPr lang="en-US" dirty="0"/>
          </a:p>
          <a:p>
            <a:r>
              <a:rPr lang="en-US" dirty="0"/>
              <a:t>Japan specializes in technology and computing.</a:t>
            </a:r>
          </a:p>
        </p:txBody>
      </p:sp>
      <p:sp>
        <p:nvSpPr>
          <p:cNvPr id="7" name="TextBox 6">
            <a:extLst>
              <a:ext uri="{FF2B5EF4-FFF2-40B4-BE49-F238E27FC236}">
                <a16:creationId xmlns:a16="http://schemas.microsoft.com/office/drawing/2014/main" id="{63BACA09-46DF-04A5-B33D-4CA60F714FD4}"/>
              </a:ext>
            </a:extLst>
          </p:cNvPr>
          <p:cNvSpPr txBox="1"/>
          <p:nvPr/>
        </p:nvSpPr>
        <p:spPr>
          <a:xfrm>
            <a:off x="5442769" y="6200861"/>
            <a:ext cx="6443331" cy="369332"/>
          </a:xfrm>
          <a:prstGeom prst="rect">
            <a:avLst/>
          </a:prstGeom>
          <a:noFill/>
          <a:ln>
            <a:solidFill>
              <a:schemeClr val="tx1"/>
            </a:solidFill>
          </a:ln>
        </p:spPr>
        <p:txBody>
          <a:bodyPr wrap="square" rtlCol="0">
            <a:spAutoFit/>
          </a:bodyPr>
          <a:lstStyle/>
          <a:p>
            <a:r>
              <a:rPr lang="en-US" i="1" dirty="0"/>
              <a:t>And the Cayman Islands specializes in banking and tourism!</a:t>
            </a:r>
          </a:p>
        </p:txBody>
      </p:sp>
    </p:spTree>
    <p:extLst>
      <p:ext uri="{BB962C8B-B14F-4D97-AF65-F5344CB8AC3E}">
        <p14:creationId xmlns:p14="http://schemas.microsoft.com/office/powerpoint/2010/main" val="2657298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9D11D8-334B-7571-4A36-034EC878346A}"/>
              </a:ext>
            </a:extLst>
          </p:cNvPr>
          <p:cNvSpPr txBox="1"/>
          <p:nvPr/>
        </p:nvSpPr>
        <p:spPr>
          <a:xfrm>
            <a:off x="6664412" y="871949"/>
            <a:ext cx="4531671"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4000" b="1" dirty="0"/>
              <a:t>Division of </a:t>
            </a:r>
            <a:r>
              <a:rPr lang="en-US" sz="4000" b="1" dirty="0" err="1"/>
              <a:t>Labour</a:t>
            </a:r>
            <a:endParaRPr lang="en-US" sz="4000" b="1" dirty="0"/>
          </a:p>
        </p:txBody>
      </p:sp>
      <p:pic>
        <p:nvPicPr>
          <p:cNvPr id="4" name="Picture 3" descr="A picture containing diagram&#10;&#10;Description automatically generated">
            <a:extLst>
              <a:ext uri="{FF2B5EF4-FFF2-40B4-BE49-F238E27FC236}">
                <a16:creationId xmlns:a16="http://schemas.microsoft.com/office/drawing/2014/main" id="{39410D3B-8BF2-0B15-EDA3-0B4F3DE4838C}"/>
              </a:ext>
            </a:extLst>
          </p:cNvPr>
          <p:cNvPicPr>
            <a:picLocks noChangeAspect="1"/>
          </p:cNvPicPr>
          <p:nvPr/>
        </p:nvPicPr>
        <p:blipFill>
          <a:blip r:embed="rId2"/>
          <a:stretch>
            <a:fillRect/>
          </a:stretch>
        </p:blipFill>
        <p:spPr>
          <a:xfrm>
            <a:off x="340846" y="228639"/>
            <a:ext cx="5755154" cy="6400721"/>
          </a:xfrm>
          <a:prstGeom prst="rect">
            <a:avLst/>
          </a:prstGeom>
        </p:spPr>
      </p:pic>
      <p:sp>
        <p:nvSpPr>
          <p:cNvPr id="5" name="TextBox 4">
            <a:extLst>
              <a:ext uri="{FF2B5EF4-FFF2-40B4-BE49-F238E27FC236}">
                <a16:creationId xmlns:a16="http://schemas.microsoft.com/office/drawing/2014/main" id="{933EFC3F-6CBB-76AD-1E83-0C293C5E8627}"/>
              </a:ext>
            </a:extLst>
          </p:cNvPr>
          <p:cNvSpPr txBox="1"/>
          <p:nvPr/>
        </p:nvSpPr>
        <p:spPr>
          <a:xfrm>
            <a:off x="6983389" y="2987748"/>
            <a:ext cx="4393448" cy="1477328"/>
          </a:xfrm>
          <a:prstGeom prst="rect">
            <a:avLst/>
          </a:prstGeom>
          <a:noFill/>
        </p:spPr>
        <p:txBody>
          <a:bodyPr wrap="square" rtlCol="0">
            <a:spAutoFit/>
          </a:bodyPr>
          <a:lstStyle/>
          <a:p>
            <a:r>
              <a:rPr lang="en-US" dirty="0"/>
              <a:t>Jack Sharma is using the principles of specialization and </a:t>
            </a:r>
            <a:r>
              <a:rPr lang="en-US" i="1" u="sng" dirty="0"/>
              <a:t>division of </a:t>
            </a:r>
            <a:r>
              <a:rPr lang="en-US" i="1" u="sng" dirty="0" err="1"/>
              <a:t>labour</a:t>
            </a:r>
            <a:r>
              <a:rPr lang="en-US" dirty="0"/>
              <a:t>. He is dividing up the making of tables into different jobs and making each worker a specialist at just one task.</a:t>
            </a:r>
          </a:p>
        </p:txBody>
      </p:sp>
    </p:spTree>
    <p:extLst>
      <p:ext uri="{BB962C8B-B14F-4D97-AF65-F5344CB8AC3E}">
        <p14:creationId xmlns:p14="http://schemas.microsoft.com/office/powerpoint/2010/main" val="3750821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4F295A4-D979-B4E7-28C4-44A84F17AFB4}"/>
              </a:ext>
            </a:extLst>
          </p:cNvPr>
          <p:cNvSpPr txBox="1"/>
          <p:nvPr/>
        </p:nvSpPr>
        <p:spPr>
          <a:xfrm>
            <a:off x="2996179" y="691195"/>
            <a:ext cx="4531671"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4000" b="1" dirty="0"/>
              <a:t>Division of </a:t>
            </a:r>
            <a:r>
              <a:rPr lang="en-US" sz="4000" b="1" dirty="0" err="1"/>
              <a:t>Labour</a:t>
            </a:r>
            <a:endParaRPr lang="en-US" sz="4000" b="1" dirty="0"/>
          </a:p>
        </p:txBody>
      </p:sp>
      <p:sp>
        <p:nvSpPr>
          <p:cNvPr id="3" name="TextBox 2">
            <a:extLst>
              <a:ext uri="{FF2B5EF4-FFF2-40B4-BE49-F238E27FC236}">
                <a16:creationId xmlns:a16="http://schemas.microsoft.com/office/drawing/2014/main" id="{7A4BA641-AE7E-3277-BD96-728F9F2EEE95}"/>
              </a:ext>
            </a:extLst>
          </p:cNvPr>
          <p:cNvSpPr txBox="1"/>
          <p:nvPr/>
        </p:nvSpPr>
        <p:spPr>
          <a:xfrm>
            <a:off x="609600" y="2058840"/>
            <a:ext cx="5667154" cy="369332"/>
          </a:xfrm>
          <a:prstGeom prst="rect">
            <a:avLst/>
          </a:prstGeom>
          <a:noFill/>
        </p:spPr>
        <p:txBody>
          <a:bodyPr wrap="square" rtlCol="0">
            <a:spAutoFit/>
          </a:bodyPr>
          <a:lstStyle/>
          <a:p>
            <a:r>
              <a:rPr lang="en-US" dirty="0"/>
              <a:t>Division of </a:t>
            </a:r>
            <a:r>
              <a:rPr lang="en-US" dirty="0" err="1"/>
              <a:t>labour</a:t>
            </a:r>
            <a:r>
              <a:rPr lang="en-US" dirty="0"/>
              <a:t> has advantages and disadvantages:</a:t>
            </a:r>
          </a:p>
        </p:txBody>
      </p:sp>
      <p:graphicFrame>
        <p:nvGraphicFramePr>
          <p:cNvPr id="4" name="Table 4">
            <a:extLst>
              <a:ext uri="{FF2B5EF4-FFF2-40B4-BE49-F238E27FC236}">
                <a16:creationId xmlns:a16="http://schemas.microsoft.com/office/drawing/2014/main" id="{ABBFA48B-0F61-13DC-BF7D-7CB36421A690}"/>
              </a:ext>
            </a:extLst>
          </p:cNvPr>
          <p:cNvGraphicFramePr>
            <a:graphicFrameLocks noGrp="1"/>
          </p:cNvGraphicFramePr>
          <p:nvPr>
            <p:extLst>
              <p:ext uri="{D42A27DB-BD31-4B8C-83A1-F6EECF244321}">
                <p14:modId xmlns:p14="http://schemas.microsoft.com/office/powerpoint/2010/main" val="532811003"/>
              </p:ext>
            </p:extLst>
          </p:nvPr>
        </p:nvGraphicFramePr>
        <p:xfrm>
          <a:off x="1521638" y="3087931"/>
          <a:ext cx="8128000" cy="246888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71881320"/>
                    </a:ext>
                  </a:extLst>
                </a:gridCol>
                <a:gridCol w="4064000">
                  <a:extLst>
                    <a:ext uri="{9D8B030D-6E8A-4147-A177-3AD203B41FA5}">
                      <a16:colId xmlns:a16="http://schemas.microsoft.com/office/drawing/2014/main" val="3143378965"/>
                    </a:ext>
                  </a:extLst>
                </a:gridCol>
              </a:tblGrid>
              <a:tr h="0">
                <a:tc>
                  <a:txBody>
                    <a:bodyPr/>
                    <a:lstStyle/>
                    <a:p>
                      <a:pPr algn="ctr"/>
                      <a:r>
                        <a:rPr lang="en-US" sz="1600" dirty="0"/>
                        <a:t>Advantages</a:t>
                      </a:r>
                    </a:p>
                  </a:txBody>
                  <a:tcPr/>
                </a:tc>
                <a:tc>
                  <a:txBody>
                    <a:bodyPr/>
                    <a:lstStyle/>
                    <a:p>
                      <a:pPr algn="ctr"/>
                      <a:r>
                        <a:rPr lang="en-US" sz="1600" dirty="0"/>
                        <a:t>Disadvantages</a:t>
                      </a:r>
                    </a:p>
                  </a:txBody>
                  <a:tcPr/>
                </a:tc>
                <a:extLst>
                  <a:ext uri="{0D108BD9-81ED-4DB2-BD59-A6C34878D82A}">
                    <a16:rowId xmlns:a16="http://schemas.microsoft.com/office/drawing/2014/main" val="3025361420"/>
                  </a:ext>
                </a:extLst>
              </a:tr>
              <a:tr h="370840">
                <a:tc>
                  <a:txBody>
                    <a:bodyPr/>
                    <a:lstStyle/>
                    <a:p>
                      <a:r>
                        <a:rPr lang="en-US" sz="1600" dirty="0"/>
                        <a:t>Workers are trained in one task and specialize in this – this increases efficiency and output.</a:t>
                      </a:r>
                    </a:p>
                    <a:p>
                      <a:endParaRPr lang="en-US" sz="1600" dirty="0"/>
                    </a:p>
                  </a:txBody>
                  <a:tcPr/>
                </a:tc>
                <a:tc>
                  <a:txBody>
                    <a:bodyPr/>
                    <a:lstStyle/>
                    <a:p>
                      <a:r>
                        <a:rPr lang="en-US" sz="1600" dirty="0"/>
                        <a:t>Workers can become bored doing just one job – efficiency might fall.</a:t>
                      </a:r>
                    </a:p>
                  </a:txBody>
                  <a:tcPr/>
                </a:tc>
                <a:extLst>
                  <a:ext uri="{0D108BD9-81ED-4DB2-BD59-A6C34878D82A}">
                    <a16:rowId xmlns:a16="http://schemas.microsoft.com/office/drawing/2014/main" val="3060989997"/>
                  </a:ext>
                </a:extLst>
              </a:tr>
              <a:tr h="370840">
                <a:tc>
                  <a:txBody>
                    <a:bodyPr/>
                    <a:lstStyle/>
                    <a:p>
                      <a:r>
                        <a:rPr lang="en-US" sz="1600" dirty="0"/>
                        <a:t>Less time is wasted moving from one workbench to another.</a:t>
                      </a:r>
                    </a:p>
                  </a:txBody>
                  <a:tcPr/>
                </a:tc>
                <a:tc>
                  <a:txBody>
                    <a:bodyPr/>
                    <a:lstStyle/>
                    <a:p>
                      <a:r>
                        <a:rPr lang="en-US" sz="1600" dirty="0"/>
                        <a:t>If one worker is absent and no one else can do the job, production might be stopped.</a:t>
                      </a:r>
                    </a:p>
                    <a:p>
                      <a:endParaRPr lang="en-US" sz="1600" dirty="0"/>
                    </a:p>
                  </a:txBody>
                  <a:tcPr/>
                </a:tc>
                <a:extLst>
                  <a:ext uri="{0D108BD9-81ED-4DB2-BD59-A6C34878D82A}">
                    <a16:rowId xmlns:a16="http://schemas.microsoft.com/office/drawing/2014/main" val="3882085010"/>
                  </a:ext>
                </a:extLst>
              </a:tr>
            </a:tbl>
          </a:graphicData>
        </a:graphic>
      </p:graphicFrame>
      <p:sp>
        <p:nvSpPr>
          <p:cNvPr id="5" name="TextBox 4">
            <a:extLst>
              <a:ext uri="{FF2B5EF4-FFF2-40B4-BE49-F238E27FC236}">
                <a16:creationId xmlns:a16="http://schemas.microsoft.com/office/drawing/2014/main" id="{F83C75CA-BA44-28D9-D247-0DCC0CC75E69}"/>
              </a:ext>
            </a:extLst>
          </p:cNvPr>
          <p:cNvSpPr txBox="1"/>
          <p:nvPr/>
        </p:nvSpPr>
        <p:spPr>
          <a:xfrm>
            <a:off x="3391786" y="111641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379055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E92BC99-AB11-5A9A-D9FD-0D5680C75327}"/>
              </a:ext>
            </a:extLst>
          </p:cNvPr>
          <p:cNvSpPr txBox="1"/>
          <p:nvPr/>
        </p:nvSpPr>
        <p:spPr>
          <a:xfrm>
            <a:off x="3857417" y="635945"/>
            <a:ext cx="3099821"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4000" b="1" dirty="0"/>
              <a:t>Key Terms</a:t>
            </a:r>
          </a:p>
        </p:txBody>
      </p:sp>
      <p:graphicFrame>
        <p:nvGraphicFramePr>
          <p:cNvPr id="4" name="Table 4">
            <a:extLst>
              <a:ext uri="{FF2B5EF4-FFF2-40B4-BE49-F238E27FC236}">
                <a16:creationId xmlns:a16="http://schemas.microsoft.com/office/drawing/2014/main" id="{E478FB15-3138-ACAA-37EC-A6BFF951F8FC}"/>
              </a:ext>
            </a:extLst>
          </p:cNvPr>
          <p:cNvGraphicFramePr>
            <a:graphicFrameLocks noGrp="1"/>
          </p:cNvGraphicFramePr>
          <p:nvPr>
            <p:extLst>
              <p:ext uri="{D42A27DB-BD31-4B8C-83A1-F6EECF244321}">
                <p14:modId xmlns:p14="http://schemas.microsoft.com/office/powerpoint/2010/main" val="3356525849"/>
              </p:ext>
            </p:extLst>
          </p:nvPr>
        </p:nvGraphicFramePr>
        <p:xfrm>
          <a:off x="375765" y="2295215"/>
          <a:ext cx="10607668" cy="3926840"/>
        </p:xfrm>
        <a:graphic>
          <a:graphicData uri="http://schemas.openxmlformats.org/drawingml/2006/table">
            <a:tbl>
              <a:tblPr firstRow="1" bandRow="1">
                <a:tableStyleId>{D113A9D2-9D6B-4929-AA2D-F23B5EE8CBE7}</a:tableStyleId>
              </a:tblPr>
              <a:tblGrid>
                <a:gridCol w="3381090">
                  <a:extLst>
                    <a:ext uri="{9D8B030D-6E8A-4147-A177-3AD203B41FA5}">
                      <a16:colId xmlns:a16="http://schemas.microsoft.com/office/drawing/2014/main" val="3295378704"/>
                    </a:ext>
                  </a:extLst>
                </a:gridCol>
                <a:gridCol w="7226578">
                  <a:extLst>
                    <a:ext uri="{9D8B030D-6E8A-4147-A177-3AD203B41FA5}">
                      <a16:colId xmlns:a16="http://schemas.microsoft.com/office/drawing/2014/main" val="2971843084"/>
                    </a:ext>
                  </a:extLst>
                </a:gridCol>
              </a:tblGrid>
              <a:tr h="370840">
                <a:tc>
                  <a:txBody>
                    <a:bodyPr/>
                    <a:lstStyle/>
                    <a:p>
                      <a:pPr algn="ctr"/>
                      <a:r>
                        <a:rPr lang="en-US" sz="1400" b="1" dirty="0"/>
                        <a:t>Term</a:t>
                      </a:r>
                    </a:p>
                  </a:txBody>
                  <a:tcPr/>
                </a:tc>
                <a:tc>
                  <a:txBody>
                    <a:bodyPr/>
                    <a:lstStyle/>
                    <a:p>
                      <a:pPr algn="ctr"/>
                      <a:r>
                        <a:rPr lang="en-US" sz="1400" b="1" dirty="0"/>
                        <a:t>Definition</a:t>
                      </a:r>
                    </a:p>
                  </a:txBody>
                  <a:tcPr/>
                </a:tc>
                <a:extLst>
                  <a:ext uri="{0D108BD9-81ED-4DB2-BD59-A6C34878D82A}">
                    <a16:rowId xmlns:a16="http://schemas.microsoft.com/office/drawing/2014/main" val="129526253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t>Need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t>Something that is essential for living.</a:t>
                      </a:r>
                    </a:p>
                  </a:txBody>
                  <a:tcPr/>
                </a:tc>
                <a:extLst>
                  <a:ext uri="{0D108BD9-81ED-4DB2-BD59-A6C34878D82A}">
                    <a16:rowId xmlns:a16="http://schemas.microsoft.com/office/drawing/2014/main" val="4202028388"/>
                  </a:ext>
                </a:extLst>
              </a:tr>
              <a:tr h="370840">
                <a:tc>
                  <a:txBody>
                    <a:bodyPr/>
                    <a:lstStyle/>
                    <a:p>
                      <a:r>
                        <a:rPr lang="en-US" sz="1400" dirty="0"/>
                        <a:t>Want</a:t>
                      </a:r>
                    </a:p>
                  </a:txBody>
                  <a:tcPr/>
                </a:tc>
                <a:tc>
                  <a:txBody>
                    <a:bodyPr/>
                    <a:lstStyle/>
                    <a:p>
                      <a:r>
                        <a:rPr lang="en-US" sz="1400" dirty="0"/>
                        <a:t>A good or service which people would like to have but is not essential for living. People’s wants are unlimited.</a:t>
                      </a:r>
                    </a:p>
                  </a:txBody>
                  <a:tcPr/>
                </a:tc>
                <a:extLst>
                  <a:ext uri="{0D108BD9-81ED-4DB2-BD59-A6C34878D82A}">
                    <a16:rowId xmlns:a16="http://schemas.microsoft.com/office/drawing/2014/main" val="936788425"/>
                  </a:ext>
                </a:extLst>
              </a:tr>
              <a:tr h="370840">
                <a:tc>
                  <a:txBody>
                    <a:bodyPr/>
                    <a:lstStyle/>
                    <a:p>
                      <a:r>
                        <a:rPr lang="en-US" sz="1400" dirty="0"/>
                        <a:t>Economic Problem</a:t>
                      </a:r>
                    </a:p>
                  </a:txBody>
                  <a:tcPr/>
                </a:tc>
                <a:tc>
                  <a:txBody>
                    <a:bodyPr/>
                    <a:lstStyle/>
                    <a:p>
                      <a:r>
                        <a:rPr lang="en-US" sz="1400" dirty="0"/>
                        <a:t>That there exists unlimited wants but limited resources to produce the goods and services to satisfy those wants. This creates scarcity.</a:t>
                      </a:r>
                    </a:p>
                  </a:txBody>
                  <a:tcPr/>
                </a:tc>
                <a:extLst>
                  <a:ext uri="{0D108BD9-81ED-4DB2-BD59-A6C34878D82A}">
                    <a16:rowId xmlns:a16="http://schemas.microsoft.com/office/drawing/2014/main" val="3015910920"/>
                  </a:ext>
                </a:extLst>
              </a:tr>
              <a:tr h="370840">
                <a:tc>
                  <a:txBody>
                    <a:bodyPr/>
                    <a:lstStyle/>
                    <a:p>
                      <a:r>
                        <a:rPr lang="en-US" sz="1400" dirty="0"/>
                        <a:t>Factors of Production</a:t>
                      </a:r>
                    </a:p>
                  </a:txBody>
                  <a:tcPr/>
                </a:tc>
                <a:tc>
                  <a:txBody>
                    <a:bodyPr/>
                    <a:lstStyle/>
                    <a:p>
                      <a:r>
                        <a:rPr lang="en-US" sz="1400" dirty="0"/>
                        <a:t>These are the resources needed to produce goods or services. There are four factors of production and they are in limited supply.</a:t>
                      </a:r>
                    </a:p>
                  </a:txBody>
                  <a:tcPr/>
                </a:tc>
                <a:extLst>
                  <a:ext uri="{0D108BD9-81ED-4DB2-BD59-A6C34878D82A}">
                    <a16:rowId xmlns:a16="http://schemas.microsoft.com/office/drawing/2014/main" val="4169234447"/>
                  </a:ext>
                </a:extLst>
              </a:tr>
              <a:tr h="370840">
                <a:tc>
                  <a:txBody>
                    <a:bodyPr/>
                    <a:lstStyle/>
                    <a:p>
                      <a:r>
                        <a:rPr lang="en-US" sz="1400" dirty="0"/>
                        <a:t>Scarcity</a:t>
                      </a:r>
                    </a:p>
                  </a:txBody>
                  <a:tcPr/>
                </a:tc>
                <a:tc>
                  <a:txBody>
                    <a:bodyPr/>
                    <a:lstStyle/>
                    <a:p>
                      <a:r>
                        <a:rPr lang="en-US" sz="1400" dirty="0"/>
                        <a:t>The lack of sufficient products to fulfil the total wants of the population.</a:t>
                      </a:r>
                    </a:p>
                  </a:txBody>
                  <a:tcPr/>
                </a:tc>
                <a:extLst>
                  <a:ext uri="{0D108BD9-81ED-4DB2-BD59-A6C34878D82A}">
                    <a16:rowId xmlns:a16="http://schemas.microsoft.com/office/drawing/2014/main" val="2807630353"/>
                  </a:ext>
                </a:extLst>
              </a:tr>
              <a:tr h="370840">
                <a:tc>
                  <a:txBody>
                    <a:bodyPr/>
                    <a:lstStyle/>
                    <a:p>
                      <a:r>
                        <a:rPr lang="en-US" sz="1400" dirty="0"/>
                        <a:t>Opportunity Cost</a:t>
                      </a:r>
                    </a:p>
                  </a:txBody>
                  <a:tcPr/>
                </a:tc>
                <a:tc>
                  <a:txBody>
                    <a:bodyPr/>
                    <a:lstStyle/>
                    <a:p>
                      <a:r>
                        <a:rPr lang="en-US" sz="1400" dirty="0"/>
                        <a:t>This is the next best alternative given up by choosing another item.</a:t>
                      </a:r>
                    </a:p>
                  </a:txBody>
                  <a:tcPr/>
                </a:tc>
                <a:extLst>
                  <a:ext uri="{0D108BD9-81ED-4DB2-BD59-A6C34878D82A}">
                    <a16:rowId xmlns:a16="http://schemas.microsoft.com/office/drawing/2014/main" val="2073534886"/>
                  </a:ext>
                </a:extLst>
              </a:tr>
              <a:tr h="370840">
                <a:tc>
                  <a:txBody>
                    <a:bodyPr/>
                    <a:lstStyle/>
                    <a:p>
                      <a:r>
                        <a:rPr lang="en-US" sz="1400" dirty="0" err="1"/>
                        <a:t>Specialisation</a:t>
                      </a:r>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This occurs when people and businesses concentrate on what they are best at.</a:t>
                      </a:r>
                    </a:p>
                  </a:txBody>
                  <a:tcPr/>
                </a:tc>
                <a:extLst>
                  <a:ext uri="{0D108BD9-81ED-4DB2-BD59-A6C34878D82A}">
                    <a16:rowId xmlns:a16="http://schemas.microsoft.com/office/drawing/2014/main" val="2229635042"/>
                  </a:ext>
                </a:extLst>
              </a:tr>
              <a:tr h="370840">
                <a:tc>
                  <a:txBody>
                    <a:bodyPr/>
                    <a:lstStyle/>
                    <a:p>
                      <a:r>
                        <a:rPr lang="en-US" sz="1400" dirty="0"/>
                        <a:t>Division of </a:t>
                      </a:r>
                      <a:r>
                        <a:rPr lang="en-US" sz="1400" dirty="0" err="1"/>
                        <a:t>Labour</a:t>
                      </a:r>
                      <a:endParaRPr lang="en-US" sz="1400" dirty="0"/>
                    </a:p>
                  </a:txBody>
                  <a:tcPr/>
                </a:tc>
                <a:tc>
                  <a:txBody>
                    <a:bodyPr/>
                    <a:lstStyle/>
                    <a:p>
                      <a:r>
                        <a:rPr lang="en-US" sz="1400" dirty="0"/>
                        <a:t>This is when the production process is split up into different tasks and each worker performs one of these tasks. It is a form of specialization.</a:t>
                      </a:r>
                    </a:p>
                  </a:txBody>
                  <a:tcPr/>
                </a:tc>
                <a:extLst>
                  <a:ext uri="{0D108BD9-81ED-4DB2-BD59-A6C34878D82A}">
                    <a16:rowId xmlns:a16="http://schemas.microsoft.com/office/drawing/2014/main" val="1054330615"/>
                  </a:ext>
                </a:extLst>
              </a:tr>
            </a:tbl>
          </a:graphicData>
        </a:graphic>
      </p:graphicFrame>
    </p:spTree>
    <p:extLst>
      <p:ext uri="{BB962C8B-B14F-4D97-AF65-F5344CB8AC3E}">
        <p14:creationId xmlns:p14="http://schemas.microsoft.com/office/powerpoint/2010/main" val="1971190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A513B67-4631-7962-6744-0175E1DACDDD}"/>
              </a:ext>
            </a:extLst>
          </p:cNvPr>
          <p:cNvSpPr txBox="1"/>
          <p:nvPr/>
        </p:nvSpPr>
        <p:spPr>
          <a:xfrm>
            <a:off x="4335882" y="667843"/>
            <a:ext cx="2383895"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4000" b="1" dirty="0"/>
              <a:t>Activity</a:t>
            </a:r>
          </a:p>
        </p:txBody>
      </p:sp>
      <p:sp>
        <p:nvSpPr>
          <p:cNvPr id="4" name="TextBox 3">
            <a:extLst>
              <a:ext uri="{FF2B5EF4-FFF2-40B4-BE49-F238E27FC236}">
                <a16:creationId xmlns:a16="http://schemas.microsoft.com/office/drawing/2014/main" id="{62B232A1-9E75-A63E-E613-CD8E91F20F93}"/>
              </a:ext>
            </a:extLst>
          </p:cNvPr>
          <p:cNvSpPr txBox="1"/>
          <p:nvPr/>
        </p:nvSpPr>
        <p:spPr>
          <a:xfrm>
            <a:off x="818707" y="2020186"/>
            <a:ext cx="8856920" cy="4278094"/>
          </a:xfrm>
          <a:prstGeom prst="rect">
            <a:avLst/>
          </a:prstGeom>
          <a:noFill/>
        </p:spPr>
        <p:txBody>
          <a:bodyPr wrap="square" rtlCol="0">
            <a:spAutoFit/>
          </a:bodyPr>
          <a:lstStyle/>
          <a:p>
            <a:r>
              <a:rPr lang="en-US" sz="1600" dirty="0"/>
              <a:t>Gowri plans to start up her own business using her own savings. She wants to produce fashion clothes for women. She is a very good clothes designer but she does not like stitching clothes together. Two friends have offered to help Gowri. </a:t>
            </a:r>
            <a:r>
              <a:rPr lang="en-US" sz="1600" dirty="0" err="1"/>
              <a:t>Abha</a:t>
            </a:r>
            <a:r>
              <a:rPr lang="en-US" sz="1600" dirty="0"/>
              <a:t> is an experienced material cutter – she can cut lengths of material for clothes with very little wastage. Aditi is quick at sewing.</a:t>
            </a:r>
          </a:p>
          <a:p>
            <a:endParaRPr lang="en-US" sz="1600" dirty="0"/>
          </a:p>
          <a:p>
            <a:pPr marL="342900" indent="-342900">
              <a:buAutoNum type="alphaLcParenR"/>
            </a:pPr>
            <a:r>
              <a:rPr lang="en-US" sz="1600" dirty="0"/>
              <a:t>What is meant by ‘business’? </a:t>
            </a:r>
            <a:r>
              <a:rPr lang="en-US" sz="1600" dirty="0">
                <a:solidFill>
                  <a:schemeClr val="bg1"/>
                </a:solidFill>
                <a:highlight>
                  <a:srgbClr val="FFFF00"/>
                </a:highlight>
              </a:rPr>
              <a:t>[2 marks]</a:t>
            </a:r>
          </a:p>
          <a:p>
            <a:pPr marL="342900" indent="-342900">
              <a:buAutoNum type="alphaLcParenR"/>
            </a:pPr>
            <a:endParaRPr lang="en-US" sz="1600" dirty="0">
              <a:solidFill>
                <a:schemeClr val="bg1"/>
              </a:solidFill>
            </a:endParaRPr>
          </a:p>
          <a:p>
            <a:pPr marL="342900" indent="-342900">
              <a:buAutoNum type="alphaLcParenR"/>
            </a:pPr>
            <a:r>
              <a:rPr lang="en-US" sz="1600" dirty="0"/>
              <a:t>Identify two factors of production that Gowri will need for her new business. </a:t>
            </a:r>
            <a:r>
              <a:rPr lang="en-US" sz="1600" dirty="0">
                <a:solidFill>
                  <a:schemeClr val="bg1"/>
                </a:solidFill>
                <a:highlight>
                  <a:srgbClr val="FFFF00"/>
                </a:highlight>
              </a:rPr>
              <a:t>[2 marks]</a:t>
            </a:r>
          </a:p>
          <a:p>
            <a:pPr marL="342900" indent="-342900">
              <a:buAutoNum type="alphaLcParenR"/>
            </a:pPr>
            <a:endParaRPr lang="en-US" sz="1600" dirty="0"/>
          </a:p>
          <a:p>
            <a:pPr marL="342900" indent="-342900">
              <a:buAutoNum type="alphaLcParenR"/>
            </a:pPr>
            <a:r>
              <a:rPr lang="en-US" sz="1600" dirty="0"/>
              <a:t>Identify and explain two possible opportunity costs that Gowri may have from her decision to start her own business. </a:t>
            </a:r>
            <a:r>
              <a:rPr lang="en-US" sz="1600" dirty="0">
                <a:solidFill>
                  <a:schemeClr val="bg1"/>
                </a:solidFill>
                <a:highlight>
                  <a:srgbClr val="FFFF00"/>
                </a:highlight>
              </a:rPr>
              <a:t>[4 marks]</a:t>
            </a:r>
          </a:p>
          <a:p>
            <a:pPr marL="342900" indent="-342900">
              <a:buAutoNum type="alphaLcParenR"/>
            </a:pPr>
            <a:endParaRPr lang="en-US" sz="1600" dirty="0"/>
          </a:p>
          <a:p>
            <a:pPr marL="342900" indent="-342900">
              <a:buAutoNum type="alphaLcParenR"/>
            </a:pPr>
            <a:r>
              <a:rPr lang="en-US" sz="1600" dirty="0"/>
              <a:t>Identify and explain one advantage and one disadvantage to Gowri’s business of using division of </a:t>
            </a:r>
            <a:r>
              <a:rPr lang="en-US" sz="1600" dirty="0" err="1"/>
              <a:t>labour</a:t>
            </a:r>
            <a:r>
              <a:rPr lang="en-US" sz="1600" dirty="0"/>
              <a:t> in making clothes. </a:t>
            </a:r>
            <a:r>
              <a:rPr lang="en-US" sz="1600" dirty="0">
                <a:solidFill>
                  <a:schemeClr val="bg1"/>
                </a:solidFill>
                <a:highlight>
                  <a:srgbClr val="FFFF00"/>
                </a:highlight>
              </a:rPr>
              <a:t>[6 marks]</a:t>
            </a:r>
          </a:p>
          <a:p>
            <a:pPr marL="342900" indent="-342900">
              <a:buAutoNum type="alphaLcParenR"/>
            </a:pPr>
            <a:endParaRPr lang="en-US" sz="1600" dirty="0"/>
          </a:p>
          <a:p>
            <a:pPr marL="342900" indent="-342900">
              <a:buAutoNum type="alphaLcParenR"/>
            </a:pPr>
            <a:r>
              <a:rPr lang="en-US" sz="1600" dirty="0"/>
              <a:t>Do you think that Gowri’s business will be able to sell all of the clothes that it makes? Justify your answer. </a:t>
            </a:r>
            <a:r>
              <a:rPr lang="en-US" sz="1600" dirty="0">
                <a:solidFill>
                  <a:schemeClr val="bg1"/>
                </a:solidFill>
                <a:highlight>
                  <a:srgbClr val="FFFF00"/>
                </a:highlight>
              </a:rPr>
              <a:t>[6 marks]</a:t>
            </a:r>
          </a:p>
        </p:txBody>
      </p:sp>
    </p:spTree>
    <p:extLst>
      <p:ext uri="{BB962C8B-B14F-4D97-AF65-F5344CB8AC3E}">
        <p14:creationId xmlns:p14="http://schemas.microsoft.com/office/powerpoint/2010/main" val="3990949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D6B244-B88B-BC11-D3CA-74736186440A}"/>
              </a:ext>
            </a:extLst>
          </p:cNvPr>
          <p:cNvSpPr txBox="1"/>
          <p:nvPr/>
        </p:nvSpPr>
        <p:spPr>
          <a:xfrm>
            <a:off x="3110161" y="2774830"/>
            <a:ext cx="5432259" cy="461665"/>
          </a:xfrm>
          <a:prstGeom prst="rect">
            <a:avLst/>
          </a:prstGeom>
          <a:noFill/>
        </p:spPr>
        <p:txBody>
          <a:bodyPr wrap="square" rtlCol="0">
            <a:spAutoFit/>
          </a:bodyPr>
          <a:lstStyle/>
          <a:p>
            <a:r>
              <a:rPr lang="en-US" sz="2400" i="1" dirty="0"/>
              <a:t>What do you need to live your life?</a:t>
            </a:r>
          </a:p>
        </p:txBody>
      </p:sp>
      <p:sp>
        <p:nvSpPr>
          <p:cNvPr id="5" name="TextBox 4">
            <a:extLst>
              <a:ext uri="{FF2B5EF4-FFF2-40B4-BE49-F238E27FC236}">
                <a16:creationId xmlns:a16="http://schemas.microsoft.com/office/drawing/2014/main" id="{CBD3FF6B-C633-5701-3F64-E7B6C14423F6}"/>
              </a:ext>
            </a:extLst>
          </p:cNvPr>
          <p:cNvSpPr txBox="1"/>
          <p:nvPr/>
        </p:nvSpPr>
        <p:spPr>
          <a:xfrm>
            <a:off x="2286001" y="4539433"/>
            <a:ext cx="8193505" cy="369332"/>
          </a:xfrm>
          <a:prstGeom prst="rect">
            <a:avLst/>
          </a:prstGeom>
          <a:noFill/>
        </p:spPr>
        <p:txBody>
          <a:bodyPr wrap="square" rtlCol="0">
            <a:spAutoFit/>
          </a:bodyPr>
          <a:lstStyle/>
          <a:p>
            <a:r>
              <a:rPr lang="en-US" dirty="0"/>
              <a:t>In your books, list all the things that you think you need to live your life.</a:t>
            </a:r>
          </a:p>
        </p:txBody>
      </p:sp>
      <p:sp>
        <p:nvSpPr>
          <p:cNvPr id="6" name="TextBox 5">
            <a:extLst>
              <a:ext uri="{FF2B5EF4-FFF2-40B4-BE49-F238E27FC236}">
                <a16:creationId xmlns:a16="http://schemas.microsoft.com/office/drawing/2014/main" id="{019041EB-7C2E-23B4-F1FA-17D4AED2F3A2}"/>
              </a:ext>
            </a:extLst>
          </p:cNvPr>
          <p:cNvSpPr txBox="1"/>
          <p:nvPr/>
        </p:nvSpPr>
        <p:spPr>
          <a:xfrm>
            <a:off x="3380872" y="764006"/>
            <a:ext cx="4571999"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4000" b="1" dirty="0"/>
              <a:t>Needs and Wants</a:t>
            </a:r>
          </a:p>
        </p:txBody>
      </p:sp>
    </p:spTree>
    <p:extLst>
      <p:ext uri="{BB962C8B-B14F-4D97-AF65-F5344CB8AC3E}">
        <p14:creationId xmlns:p14="http://schemas.microsoft.com/office/powerpoint/2010/main" val="2293171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6E5C72-FA49-9CB0-8749-C0436F18C873}"/>
              </a:ext>
            </a:extLst>
          </p:cNvPr>
          <p:cNvSpPr txBox="1"/>
          <p:nvPr/>
        </p:nvSpPr>
        <p:spPr>
          <a:xfrm>
            <a:off x="3332504" y="535559"/>
            <a:ext cx="4571999"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4000" b="1" dirty="0"/>
              <a:t>Needs and Wants</a:t>
            </a:r>
          </a:p>
        </p:txBody>
      </p:sp>
      <p:sp>
        <p:nvSpPr>
          <p:cNvPr id="3" name="TextBox 2">
            <a:extLst>
              <a:ext uri="{FF2B5EF4-FFF2-40B4-BE49-F238E27FC236}">
                <a16:creationId xmlns:a16="http://schemas.microsoft.com/office/drawing/2014/main" id="{A6D6B244-B88B-BC11-D3CA-74736186440A}"/>
              </a:ext>
            </a:extLst>
          </p:cNvPr>
          <p:cNvSpPr txBox="1"/>
          <p:nvPr/>
        </p:nvSpPr>
        <p:spPr>
          <a:xfrm>
            <a:off x="2790959" y="1828800"/>
            <a:ext cx="5655087" cy="477054"/>
          </a:xfrm>
          <a:prstGeom prst="rect">
            <a:avLst/>
          </a:prstGeom>
          <a:noFill/>
        </p:spPr>
        <p:txBody>
          <a:bodyPr wrap="square" rtlCol="0">
            <a:spAutoFit/>
          </a:bodyPr>
          <a:lstStyle/>
          <a:p>
            <a:pPr algn="ctr"/>
            <a:r>
              <a:rPr lang="en-US" sz="2500" i="1" dirty="0"/>
              <a:t>What do you need to live your life?</a:t>
            </a:r>
          </a:p>
        </p:txBody>
      </p:sp>
      <p:sp>
        <p:nvSpPr>
          <p:cNvPr id="7" name="TextBox 6">
            <a:extLst>
              <a:ext uri="{FF2B5EF4-FFF2-40B4-BE49-F238E27FC236}">
                <a16:creationId xmlns:a16="http://schemas.microsoft.com/office/drawing/2014/main" id="{7545D450-56C7-77E3-954A-9D3271BC31A9}"/>
              </a:ext>
            </a:extLst>
          </p:cNvPr>
          <p:cNvSpPr txBox="1"/>
          <p:nvPr/>
        </p:nvSpPr>
        <p:spPr>
          <a:xfrm>
            <a:off x="1722521" y="2707106"/>
            <a:ext cx="8746958" cy="3416320"/>
          </a:xfrm>
          <a:prstGeom prst="rect">
            <a:avLst/>
          </a:prstGeom>
          <a:noFill/>
        </p:spPr>
        <p:txBody>
          <a:bodyPr wrap="square" rtlCol="0">
            <a:spAutoFit/>
          </a:bodyPr>
          <a:lstStyle/>
          <a:p>
            <a:r>
              <a:rPr lang="en-US" dirty="0"/>
              <a:t>In economic terms, a need is something that you need to survive but have to buy.</a:t>
            </a:r>
          </a:p>
          <a:p>
            <a:endParaRPr lang="en-US" dirty="0"/>
          </a:p>
          <a:p>
            <a:r>
              <a:rPr lang="en-US" dirty="0"/>
              <a:t>The five economic needs are:</a:t>
            </a:r>
          </a:p>
          <a:p>
            <a:pPr marL="285750" indent="-285750">
              <a:buFont typeface="Arial" panose="020B0604020202020204" pitchFamily="34" charset="0"/>
              <a:buChar char="•"/>
            </a:pPr>
            <a:r>
              <a:rPr lang="en-US" dirty="0"/>
              <a:t>Food</a:t>
            </a:r>
          </a:p>
          <a:p>
            <a:pPr marL="285750" indent="-285750">
              <a:buFont typeface="Arial" panose="020B0604020202020204" pitchFamily="34" charset="0"/>
              <a:buChar char="•"/>
            </a:pPr>
            <a:r>
              <a:rPr lang="en-US" dirty="0"/>
              <a:t>Water</a:t>
            </a:r>
          </a:p>
          <a:p>
            <a:pPr marL="285750" indent="-285750">
              <a:buFont typeface="Arial" panose="020B0604020202020204" pitchFamily="34" charset="0"/>
              <a:buChar char="•"/>
            </a:pPr>
            <a:r>
              <a:rPr lang="en-US" dirty="0"/>
              <a:t>Warmth</a:t>
            </a:r>
          </a:p>
          <a:p>
            <a:pPr marL="285750" indent="-285750">
              <a:buFont typeface="Arial" panose="020B0604020202020204" pitchFamily="34" charset="0"/>
              <a:buChar char="•"/>
            </a:pPr>
            <a:r>
              <a:rPr lang="en-US" dirty="0"/>
              <a:t>Shelter </a:t>
            </a:r>
          </a:p>
          <a:p>
            <a:pPr marL="285750" indent="-285750">
              <a:buFont typeface="Arial" panose="020B0604020202020204" pitchFamily="34" charset="0"/>
              <a:buChar char="•"/>
            </a:pPr>
            <a:r>
              <a:rPr lang="en-US" dirty="0"/>
              <a:t>Clothing</a:t>
            </a:r>
          </a:p>
          <a:p>
            <a:endParaRPr lang="en-US" dirty="0"/>
          </a:p>
          <a:p>
            <a:r>
              <a:rPr lang="en-US" dirty="0"/>
              <a:t>We know that oxygen is a need but you don’t need to buy it!!</a:t>
            </a:r>
          </a:p>
          <a:p>
            <a:endParaRPr lang="en-US" dirty="0"/>
          </a:p>
          <a:p>
            <a:r>
              <a:rPr lang="en-US" dirty="0"/>
              <a:t>Anything else that is on your list is classed as a want by economists.</a:t>
            </a:r>
          </a:p>
        </p:txBody>
      </p:sp>
    </p:spTree>
    <p:extLst>
      <p:ext uri="{BB962C8B-B14F-4D97-AF65-F5344CB8AC3E}">
        <p14:creationId xmlns:p14="http://schemas.microsoft.com/office/powerpoint/2010/main" val="2489506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5416FDA-B8CE-AC13-6569-0D7A0D3BFE6A}"/>
              </a:ext>
            </a:extLst>
          </p:cNvPr>
          <p:cNvSpPr txBox="1"/>
          <p:nvPr/>
        </p:nvSpPr>
        <p:spPr>
          <a:xfrm>
            <a:off x="553890" y="2152055"/>
            <a:ext cx="10547498" cy="3693319"/>
          </a:xfrm>
          <a:prstGeom prst="rect">
            <a:avLst/>
          </a:prstGeom>
          <a:noFill/>
          <a:ln>
            <a:solidFill>
              <a:schemeClr val="tx1"/>
            </a:solidFill>
          </a:ln>
        </p:spPr>
        <p:txBody>
          <a:bodyPr wrap="square" rtlCol="0">
            <a:spAutoFit/>
          </a:bodyPr>
          <a:lstStyle/>
          <a:p>
            <a:r>
              <a:rPr lang="en-US" dirty="0"/>
              <a:t>Example:</a:t>
            </a:r>
          </a:p>
          <a:p>
            <a:endParaRPr lang="en-US" dirty="0"/>
          </a:p>
          <a:p>
            <a:r>
              <a:rPr lang="en-US" dirty="0"/>
              <a:t>The Government of a small country is worried about large numbers of people who cannot afford the basic needs of life. Even those citizens with more money are always complaining that the country is not producing enough of these luxuries that they want to buy. The Government decides to ‘solve’ these problems by printing more bank notes doubling everyone’s incomes.</a:t>
            </a:r>
          </a:p>
          <a:p>
            <a:endParaRPr lang="en-US" dirty="0"/>
          </a:p>
          <a:p>
            <a:r>
              <a:rPr lang="en-US" dirty="0"/>
              <a:t>Has the government solved the economic problem of the country? Are there now more goods for the people to buy? More houses? More schools? More cars? Improved standing of living for the population?</a:t>
            </a:r>
          </a:p>
          <a:p>
            <a:endParaRPr lang="en-US" dirty="0"/>
          </a:p>
          <a:p>
            <a:r>
              <a:rPr lang="en-US" dirty="0"/>
              <a:t>The answer to these questions is ‘No’. Printing more money does not produce more goods and services. It will just lead to prices rising so more goods cannot be afforded – you just pay more for the same amount of goods.</a:t>
            </a:r>
          </a:p>
        </p:txBody>
      </p:sp>
      <p:sp>
        <p:nvSpPr>
          <p:cNvPr id="4" name="TextBox 3">
            <a:extLst>
              <a:ext uri="{FF2B5EF4-FFF2-40B4-BE49-F238E27FC236}">
                <a16:creationId xmlns:a16="http://schemas.microsoft.com/office/drawing/2014/main" id="{AC6EE781-5380-7238-45A4-346204ADC367}"/>
              </a:ext>
            </a:extLst>
          </p:cNvPr>
          <p:cNvSpPr txBox="1"/>
          <p:nvPr/>
        </p:nvSpPr>
        <p:spPr>
          <a:xfrm>
            <a:off x="2660135" y="885035"/>
            <a:ext cx="6016033"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4000" b="1" dirty="0"/>
              <a:t>The Economic Problem</a:t>
            </a:r>
          </a:p>
        </p:txBody>
      </p:sp>
    </p:spTree>
    <p:extLst>
      <p:ext uri="{BB962C8B-B14F-4D97-AF65-F5344CB8AC3E}">
        <p14:creationId xmlns:p14="http://schemas.microsoft.com/office/powerpoint/2010/main" val="2133379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03554D-6EED-130F-EF4B-296C24A6790A}"/>
              </a:ext>
            </a:extLst>
          </p:cNvPr>
          <p:cNvSpPr txBox="1"/>
          <p:nvPr/>
        </p:nvSpPr>
        <p:spPr>
          <a:xfrm>
            <a:off x="2622762" y="929806"/>
            <a:ext cx="6016033"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4000" b="1" dirty="0"/>
              <a:t>The Economic Problem</a:t>
            </a:r>
          </a:p>
        </p:txBody>
      </p:sp>
      <p:sp>
        <p:nvSpPr>
          <p:cNvPr id="4" name="TextBox 3">
            <a:extLst>
              <a:ext uri="{FF2B5EF4-FFF2-40B4-BE49-F238E27FC236}">
                <a16:creationId xmlns:a16="http://schemas.microsoft.com/office/drawing/2014/main" id="{3B1431E3-0D83-A0F6-1D94-FEABC301B478}"/>
              </a:ext>
            </a:extLst>
          </p:cNvPr>
          <p:cNvSpPr txBox="1"/>
          <p:nvPr/>
        </p:nvSpPr>
        <p:spPr>
          <a:xfrm>
            <a:off x="830179" y="2181312"/>
            <a:ext cx="9601200" cy="646331"/>
          </a:xfrm>
          <a:prstGeom prst="rect">
            <a:avLst/>
          </a:prstGeom>
          <a:noFill/>
        </p:spPr>
        <p:txBody>
          <a:bodyPr wrap="square" rtlCol="0">
            <a:spAutoFit/>
          </a:bodyPr>
          <a:lstStyle/>
          <a:p>
            <a:r>
              <a:rPr lang="en-US" dirty="0"/>
              <a:t>Most people would say that the basic economic problem is a lack of money, but money is not the answer to the problem!</a:t>
            </a:r>
          </a:p>
        </p:txBody>
      </p:sp>
      <p:sp>
        <p:nvSpPr>
          <p:cNvPr id="5" name="TextBox 4">
            <a:extLst>
              <a:ext uri="{FF2B5EF4-FFF2-40B4-BE49-F238E27FC236}">
                <a16:creationId xmlns:a16="http://schemas.microsoft.com/office/drawing/2014/main" id="{E8120F04-6BFB-A925-F8AD-05FCE8B020B9}"/>
              </a:ext>
            </a:extLst>
          </p:cNvPr>
          <p:cNvSpPr txBox="1"/>
          <p:nvPr/>
        </p:nvSpPr>
        <p:spPr>
          <a:xfrm>
            <a:off x="800100" y="3211591"/>
            <a:ext cx="9661358" cy="646331"/>
          </a:xfrm>
          <a:prstGeom prst="rect">
            <a:avLst/>
          </a:prstGeom>
          <a:noFill/>
        </p:spPr>
        <p:txBody>
          <a:bodyPr wrap="square" rtlCol="0">
            <a:spAutoFit/>
          </a:bodyPr>
          <a:lstStyle/>
          <a:p>
            <a:r>
              <a:rPr lang="en-US" dirty="0"/>
              <a:t>The real problem is that we have too many wants in this world and not enough resources. This creates </a:t>
            </a:r>
            <a:r>
              <a:rPr lang="en-US" i="1" u="sng" dirty="0"/>
              <a:t>scarcity.</a:t>
            </a:r>
          </a:p>
        </p:txBody>
      </p:sp>
      <p:sp>
        <p:nvSpPr>
          <p:cNvPr id="6" name="TextBox 5">
            <a:extLst>
              <a:ext uri="{FF2B5EF4-FFF2-40B4-BE49-F238E27FC236}">
                <a16:creationId xmlns:a16="http://schemas.microsoft.com/office/drawing/2014/main" id="{08E2A402-6B60-8CF7-6A27-6F60350C4475}"/>
              </a:ext>
            </a:extLst>
          </p:cNvPr>
          <p:cNvSpPr txBox="1"/>
          <p:nvPr/>
        </p:nvSpPr>
        <p:spPr>
          <a:xfrm>
            <a:off x="1381394" y="4319337"/>
            <a:ext cx="1913021" cy="369332"/>
          </a:xfrm>
          <a:prstGeom prst="rect">
            <a:avLst/>
          </a:prstGeom>
          <a:solidFill>
            <a:schemeClr val="tx2"/>
          </a:solidFill>
        </p:spPr>
        <p:txBody>
          <a:bodyPr wrap="square" rtlCol="0">
            <a:spAutoFit/>
          </a:bodyPr>
          <a:lstStyle/>
          <a:p>
            <a:pPr algn="ctr"/>
            <a:r>
              <a:rPr lang="en-US" dirty="0">
                <a:solidFill>
                  <a:schemeClr val="bg1"/>
                </a:solidFill>
              </a:rPr>
              <a:t>Unlimited wants</a:t>
            </a:r>
          </a:p>
        </p:txBody>
      </p:sp>
      <p:sp>
        <p:nvSpPr>
          <p:cNvPr id="10" name="TextBox 9">
            <a:extLst>
              <a:ext uri="{FF2B5EF4-FFF2-40B4-BE49-F238E27FC236}">
                <a16:creationId xmlns:a16="http://schemas.microsoft.com/office/drawing/2014/main" id="{A9453C5D-CFC2-8D0C-F709-048156357BAF}"/>
              </a:ext>
            </a:extLst>
          </p:cNvPr>
          <p:cNvSpPr txBox="1"/>
          <p:nvPr/>
        </p:nvSpPr>
        <p:spPr>
          <a:xfrm>
            <a:off x="4066021" y="4329226"/>
            <a:ext cx="2097505" cy="369332"/>
          </a:xfrm>
          <a:prstGeom prst="rect">
            <a:avLst/>
          </a:prstGeom>
          <a:solidFill>
            <a:schemeClr val="tx2"/>
          </a:solidFill>
        </p:spPr>
        <p:txBody>
          <a:bodyPr wrap="square" rtlCol="0">
            <a:spAutoFit/>
          </a:bodyPr>
          <a:lstStyle/>
          <a:p>
            <a:pPr algn="ctr"/>
            <a:r>
              <a:rPr lang="en-US" dirty="0">
                <a:solidFill>
                  <a:schemeClr val="bg1"/>
                </a:solidFill>
              </a:rPr>
              <a:t>Limited resources</a:t>
            </a:r>
          </a:p>
        </p:txBody>
      </p:sp>
      <p:sp>
        <p:nvSpPr>
          <p:cNvPr id="11" name="TextBox 10">
            <a:extLst>
              <a:ext uri="{FF2B5EF4-FFF2-40B4-BE49-F238E27FC236}">
                <a16:creationId xmlns:a16="http://schemas.microsoft.com/office/drawing/2014/main" id="{B43FA248-5830-120C-2B8D-37DE9D265EAA}"/>
              </a:ext>
            </a:extLst>
          </p:cNvPr>
          <p:cNvSpPr txBox="1"/>
          <p:nvPr/>
        </p:nvSpPr>
        <p:spPr>
          <a:xfrm>
            <a:off x="6935131" y="4309736"/>
            <a:ext cx="1050756" cy="369332"/>
          </a:xfrm>
          <a:prstGeom prst="rect">
            <a:avLst/>
          </a:prstGeom>
          <a:solidFill>
            <a:schemeClr val="tx2"/>
          </a:solidFill>
        </p:spPr>
        <p:txBody>
          <a:bodyPr wrap="square" rtlCol="0">
            <a:spAutoFit/>
          </a:bodyPr>
          <a:lstStyle/>
          <a:p>
            <a:pPr algn="ctr"/>
            <a:r>
              <a:rPr lang="en-US" dirty="0">
                <a:solidFill>
                  <a:schemeClr val="bg1"/>
                </a:solidFill>
              </a:rPr>
              <a:t>Scarcity</a:t>
            </a:r>
          </a:p>
        </p:txBody>
      </p:sp>
      <p:sp>
        <p:nvSpPr>
          <p:cNvPr id="12" name="TextBox 11">
            <a:extLst>
              <a:ext uri="{FF2B5EF4-FFF2-40B4-BE49-F238E27FC236}">
                <a16:creationId xmlns:a16="http://schemas.microsoft.com/office/drawing/2014/main" id="{149E25D7-C1D1-D240-C432-829E390F105C}"/>
              </a:ext>
            </a:extLst>
          </p:cNvPr>
          <p:cNvSpPr txBox="1"/>
          <p:nvPr/>
        </p:nvSpPr>
        <p:spPr>
          <a:xfrm>
            <a:off x="3487712" y="4334914"/>
            <a:ext cx="385012" cy="369332"/>
          </a:xfrm>
          <a:prstGeom prst="rect">
            <a:avLst/>
          </a:prstGeom>
          <a:solidFill>
            <a:schemeClr val="tx2"/>
          </a:solidFill>
        </p:spPr>
        <p:txBody>
          <a:bodyPr wrap="square" rtlCol="0">
            <a:spAutoFit/>
          </a:bodyPr>
          <a:lstStyle/>
          <a:p>
            <a:pPr algn="ctr"/>
            <a:r>
              <a:rPr lang="en-US" dirty="0">
                <a:solidFill>
                  <a:schemeClr val="bg1"/>
                </a:solidFill>
              </a:rPr>
              <a:t>+</a:t>
            </a:r>
          </a:p>
        </p:txBody>
      </p:sp>
      <p:sp>
        <p:nvSpPr>
          <p:cNvPr id="13" name="TextBox 12">
            <a:extLst>
              <a:ext uri="{FF2B5EF4-FFF2-40B4-BE49-F238E27FC236}">
                <a16:creationId xmlns:a16="http://schemas.microsoft.com/office/drawing/2014/main" id="{4EA4A133-D061-8DC9-35B9-E5AE900ACAA8}"/>
              </a:ext>
            </a:extLst>
          </p:cNvPr>
          <p:cNvSpPr txBox="1"/>
          <p:nvPr/>
        </p:nvSpPr>
        <p:spPr>
          <a:xfrm flipH="1" flipV="1">
            <a:off x="6356823" y="4319337"/>
            <a:ext cx="385011" cy="369332"/>
          </a:xfrm>
          <a:prstGeom prst="rect">
            <a:avLst/>
          </a:prstGeom>
          <a:solidFill>
            <a:schemeClr val="tx2"/>
          </a:solidFill>
        </p:spPr>
        <p:txBody>
          <a:bodyPr wrap="square" rtlCol="0">
            <a:spAutoFit/>
          </a:bodyPr>
          <a:lstStyle/>
          <a:p>
            <a:pPr algn="ctr"/>
            <a:r>
              <a:rPr lang="en-US" dirty="0">
                <a:solidFill>
                  <a:schemeClr val="bg1"/>
                </a:solidFill>
              </a:rPr>
              <a:t>=</a:t>
            </a:r>
          </a:p>
        </p:txBody>
      </p:sp>
      <p:sp>
        <p:nvSpPr>
          <p:cNvPr id="15" name="TextBox 14">
            <a:extLst>
              <a:ext uri="{FF2B5EF4-FFF2-40B4-BE49-F238E27FC236}">
                <a16:creationId xmlns:a16="http://schemas.microsoft.com/office/drawing/2014/main" id="{44E7CCC1-955E-094C-CB3C-B9A9993DCC2F}"/>
              </a:ext>
            </a:extLst>
          </p:cNvPr>
          <p:cNvSpPr txBox="1"/>
          <p:nvPr/>
        </p:nvSpPr>
        <p:spPr>
          <a:xfrm>
            <a:off x="830178" y="5281863"/>
            <a:ext cx="9462137" cy="646331"/>
          </a:xfrm>
          <a:prstGeom prst="rect">
            <a:avLst/>
          </a:prstGeom>
          <a:noFill/>
        </p:spPr>
        <p:txBody>
          <a:bodyPr wrap="square" rtlCol="0">
            <a:spAutoFit/>
          </a:bodyPr>
          <a:lstStyle/>
          <a:p>
            <a:r>
              <a:rPr lang="en-US" dirty="0"/>
              <a:t>Scarcity creates demand and supply for products and resources and can affect the prices of these things.</a:t>
            </a:r>
          </a:p>
        </p:txBody>
      </p:sp>
    </p:spTree>
    <p:extLst>
      <p:ext uri="{BB962C8B-B14F-4D97-AF65-F5344CB8AC3E}">
        <p14:creationId xmlns:p14="http://schemas.microsoft.com/office/powerpoint/2010/main" val="2315623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2488886-DC26-97B0-B68F-B56CF938A3FF}"/>
              </a:ext>
            </a:extLst>
          </p:cNvPr>
          <p:cNvSpPr txBox="1"/>
          <p:nvPr/>
        </p:nvSpPr>
        <p:spPr>
          <a:xfrm>
            <a:off x="2480446" y="1162880"/>
            <a:ext cx="5898010"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4000" b="1" dirty="0"/>
              <a:t>Factors of Production</a:t>
            </a:r>
          </a:p>
        </p:txBody>
      </p:sp>
      <p:sp>
        <p:nvSpPr>
          <p:cNvPr id="3" name="TextBox 2">
            <a:extLst>
              <a:ext uri="{FF2B5EF4-FFF2-40B4-BE49-F238E27FC236}">
                <a16:creationId xmlns:a16="http://schemas.microsoft.com/office/drawing/2014/main" id="{31047CC9-FB19-9998-F455-DA4019E58F3A}"/>
              </a:ext>
            </a:extLst>
          </p:cNvPr>
          <p:cNvSpPr txBox="1"/>
          <p:nvPr/>
        </p:nvSpPr>
        <p:spPr>
          <a:xfrm>
            <a:off x="1459613" y="2502839"/>
            <a:ext cx="8346559" cy="646331"/>
          </a:xfrm>
          <a:prstGeom prst="rect">
            <a:avLst/>
          </a:prstGeom>
          <a:noFill/>
        </p:spPr>
        <p:txBody>
          <a:bodyPr wrap="square" rtlCol="0">
            <a:spAutoFit/>
          </a:bodyPr>
          <a:lstStyle/>
          <a:p>
            <a:r>
              <a:rPr lang="en-US" dirty="0"/>
              <a:t>All businesses need Factors of Production, this is what we call the resources businesses need to operate. There are four factors of production:</a:t>
            </a:r>
          </a:p>
        </p:txBody>
      </p:sp>
      <p:graphicFrame>
        <p:nvGraphicFramePr>
          <p:cNvPr id="4" name="Table 4">
            <a:extLst>
              <a:ext uri="{FF2B5EF4-FFF2-40B4-BE49-F238E27FC236}">
                <a16:creationId xmlns:a16="http://schemas.microsoft.com/office/drawing/2014/main" id="{DCDF4515-6EBF-B6BE-6791-A805265FA166}"/>
              </a:ext>
            </a:extLst>
          </p:cNvPr>
          <p:cNvGraphicFramePr>
            <a:graphicFrameLocks noGrp="1"/>
          </p:cNvGraphicFramePr>
          <p:nvPr>
            <p:extLst>
              <p:ext uri="{D42A27DB-BD31-4B8C-83A1-F6EECF244321}">
                <p14:modId xmlns:p14="http://schemas.microsoft.com/office/powerpoint/2010/main" val="4284841020"/>
              </p:ext>
            </p:extLst>
          </p:nvPr>
        </p:nvGraphicFramePr>
        <p:xfrm>
          <a:off x="1568893" y="4031995"/>
          <a:ext cx="8128000" cy="1483360"/>
        </p:xfrm>
        <a:graphic>
          <a:graphicData uri="http://schemas.openxmlformats.org/drawingml/2006/table">
            <a:tbl>
              <a:tblPr firstRow="1" bandRow="1">
                <a:tableStyleId>{69CF1AB2-1976-4502-BF36-3FF5EA218861}</a:tableStyleId>
              </a:tblPr>
              <a:tblGrid>
                <a:gridCol w="1717991">
                  <a:extLst>
                    <a:ext uri="{9D8B030D-6E8A-4147-A177-3AD203B41FA5}">
                      <a16:colId xmlns:a16="http://schemas.microsoft.com/office/drawing/2014/main" val="3827983020"/>
                    </a:ext>
                  </a:extLst>
                </a:gridCol>
                <a:gridCol w="6410009">
                  <a:extLst>
                    <a:ext uri="{9D8B030D-6E8A-4147-A177-3AD203B41FA5}">
                      <a16:colId xmlns:a16="http://schemas.microsoft.com/office/drawing/2014/main" val="295048669"/>
                    </a:ext>
                  </a:extLst>
                </a:gridCol>
              </a:tblGrid>
              <a:tr h="370840">
                <a:tc>
                  <a:txBody>
                    <a:bodyPr/>
                    <a:lstStyle/>
                    <a:p>
                      <a:r>
                        <a:rPr lang="en-US" b="0" dirty="0"/>
                        <a:t>Land</a:t>
                      </a:r>
                    </a:p>
                  </a:txBody>
                  <a:tcPr/>
                </a:tc>
                <a:tc>
                  <a:txBody>
                    <a:bodyPr/>
                    <a:lstStyle/>
                    <a:p>
                      <a:r>
                        <a:rPr lang="en-US" b="0" dirty="0"/>
                        <a:t>All natural resources</a:t>
                      </a:r>
                    </a:p>
                  </a:txBody>
                  <a:tcPr/>
                </a:tc>
                <a:extLst>
                  <a:ext uri="{0D108BD9-81ED-4DB2-BD59-A6C34878D82A}">
                    <a16:rowId xmlns:a16="http://schemas.microsoft.com/office/drawing/2014/main" val="3786731275"/>
                  </a:ext>
                </a:extLst>
              </a:tr>
              <a:tr h="370840">
                <a:tc>
                  <a:txBody>
                    <a:bodyPr/>
                    <a:lstStyle/>
                    <a:p>
                      <a:r>
                        <a:rPr lang="en-US" dirty="0" err="1"/>
                        <a:t>Labour</a:t>
                      </a:r>
                      <a:endParaRPr lang="en-US" dirty="0"/>
                    </a:p>
                  </a:txBody>
                  <a:tcPr/>
                </a:tc>
                <a:tc>
                  <a:txBody>
                    <a:bodyPr/>
                    <a:lstStyle/>
                    <a:p>
                      <a:r>
                        <a:rPr lang="en-US" dirty="0"/>
                        <a:t>All human physical and mental effort</a:t>
                      </a:r>
                    </a:p>
                  </a:txBody>
                  <a:tcPr/>
                </a:tc>
                <a:extLst>
                  <a:ext uri="{0D108BD9-81ED-4DB2-BD59-A6C34878D82A}">
                    <a16:rowId xmlns:a16="http://schemas.microsoft.com/office/drawing/2014/main" val="1968561665"/>
                  </a:ext>
                </a:extLst>
              </a:tr>
              <a:tr h="370840">
                <a:tc>
                  <a:txBody>
                    <a:bodyPr/>
                    <a:lstStyle/>
                    <a:p>
                      <a:r>
                        <a:rPr lang="en-US" dirty="0"/>
                        <a:t>Capital</a:t>
                      </a:r>
                    </a:p>
                  </a:txBody>
                  <a:tcPr/>
                </a:tc>
                <a:tc>
                  <a:txBody>
                    <a:bodyPr/>
                    <a:lstStyle/>
                    <a:p>
                      <a:r>
                        <a:rPr lang="en-US" dirty="0"/>
                        <a:t>All man-made resources (this is includes money)</a:t>
                      </a:r>
                    </a:p>
                  </a:txBody>
                  <a:tcPr/>
                </a:tc>
                <a:extLst>
                  <a:ext uri="{0D108BD9-81ED-4DB2-BD59-A6C34878D82A}">
                    <a16:rowId xmlns:a16="http://schemas.microsoft.com/office/drawing/2014/main" val="687256688"/>
                  </a:ext>
                </a:extLst>
              </a:tr>
              <a:tr h="370840">
                <a:tc>
                  <a:txBody>
                    <a:bodyPr/>
                    <a:lstStyle/>
                    <a:p>
                      <a:r>
                        <a:rPr lang="en-US" dirty="0"/>
                        <a:t>Enterprise</a:t>
                      </a:r>
                    </a:p>
                  </a:txBody>
                  <a:tcPr/>
                </a:tc>
                <a:tc>
                  <a:txBody>
                    <a:bodyPr/>
                    <a:lstStyle/>
                    <a:p>
                      <a:r>
                        <a:rPr lang="en-US" dirty="0"/>
                        <a:t>All risk-taking, innovation and </a:t>
                      </a:r>
                      <a:r>
                        <a:rPr lang="en-US" dirty="0" err="1"/>
                        <a:t>organisation</a:t>
                      </a:r>
                      <a:endParaRPr lang="en-US" dirty="0"/>
                    </a:p>
                  </a:txBody>
                  <a:tcPr/>
                </a:tc>
                <a:extLst>
                  <a:ext uri="{0D108BD9-81ED-4DB2-BD59-A6C34878D82A}">
                    <a16:rowId xmlns:a16="http://schemas.microsoft.com/office/drawing/2014/main" val="2527847362"/>
                  </a:ext>
                </a:extLst>
              </a:tr>
            </a:tbl>
          </a:graphicData>
        </a:graphic>
      </p:graphicFrame>
    </p:spTree>
    <p:extLst>
      <p:ext uri="{BB962C8B-B14F-4D97-AF65-F5344CB8AC3E}">
        <p14:creationId xmlns:p14="http://schemas.microsoft.com/office/powerpoint/2010/main" val="617797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47C868-C3BF-CDBE-322B-2B9E68125FA0}"/>
              </a:ext>
            </a:extLst>
          </p:cNvPr>
          <p:cNvSpPr txBox="1"/>
          <p:nvPr/>
        </p:nvSpPr>
        <p:spPr>
          <a:xfrm>
            <a:off x="2762264" y="997380"/>
            <a:ext cx="5898010"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4000" b="1" dirty="0"/>
              <a:t>Factors of Production</a:t>
            </a:r>
          </a:p>
        </p:txBody>
      </p:sp>
      <p:sp>
        <p:nvSpPr>
          <p:cNvPr id="3" name="TextBox 2">
            <a:extLst>
              <a:ext uri="{FF2B5EF4-FFF2-40B4-BE49-F238E27FC236}">
                <a16:creationId xmlns:a16="http://schemas.microsoft.com/office/drawing/2014/main" id="{A37B1770-2E49-82A4-372C-F43A0A8A0D5D}"/>
              </a:ext>
            </a:extLst>
          </p:cNvPr>
          <p:cNvSpPr txBox="1"/>
          <p:nvPr/>
        </p:nvSpPr>
        <p:spPr>
          <a:xfrm>
            <a:off x="712382" y="2200940"/>
            <a:ext cx="8197702" cy="382772"/>
          </a:xfrm>
          <a:prstGeom prst="rect">
            <a:avLst/>
          </a:prstGeom>
          <a:noFill/>
        </p:spPr>
        <p:txBody>
          <a:bodyPr wrap="square" rtlCol="0">
            <a:spAutoFit/>
          </a:bodyPr>
          <a:lstStyle/>
          <a:p>
            <a:r>
              <a:rPr lang="en-US" dirty="0"/>
              <a:t>In your books copy the following diagram:</a:t>
            </a:r>
          </a:p>
        </p:txBody>
      </p:sp>
      <p:pic>
        <p:nvPicPr>
          <p:cNvPr id="5" name="Graphic 4" descr="Factory outline">
            <a:extLst>
              <a:ext uri="{FF2B5EF4-FFF2-40B4-BE49-F238E27FC236}">
                <a16:creationId xmlns:a16="http://schemas.microsoft.com/office/drawing/2014/main" id="{36B909DD-5516-B46D-F4AE-91D15571752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951644" y="3666894"/>
            <a:ext cx="2877879" cy="2877879"/>
          </a:xfrm>
          <a:prstGeom prst="rect">
            <a:avLst/>
          </a:prstGeom>
        </p:spPr>
      </p:pic>
      <p:sp>
        <p:nvSpPr>
          <p:cNvPr id="6" name="TextBox 5">
            <a:extLst>
              <a:ext uri="{FF2B5EF4-FFF2-40B4-BE49-F238E27FC236}">
                <a16:creationId xmlns:a16="http://schemas.microsoft.com/office/drawing/2014/main" id="{BFF376AB-6A41-5105-CEA5-D9EE98E06948}"/>
              </a:ext>
            </a:extLst>
          </p:cNvPr>
          <p:cNvSpPr txBox="1"/>
          <p:nvPr/>
        </p:nvSpPr>
        <p:spPr>
          <a:xfrm>
            <a:off x="4632009" y="3244334"/>
            <a:ext cx="1594883" cy="369332"/>
          </a:xfrm>
          <a:prstGeom prst="rect">
            <a:avLst/>
          </a:prstGeom>
          <a:noFill/>
          <a:ln>
            <a:solidFill>
              <a:schemeClr val="tx1"/>
            </a:solidFill>
          </a:ln>
        </p:spPr>
        <p:txBody>
          <a:bodyPr wrap="square" rtlCol="0">
            <a:spAutoFit/>
          </a:bodyPr>
          <a:lstStyle/>
          <a:p>
            <a:pPr algn="ctr"/>
            <a:r>
              <a:rPr lang="en-US" dirty="0"/>
              <a:t>The Business</a:t>
            </a:r>
          </a:p>
        </p:txBody>
      </p:sp>
      <p:sp>
        <p:nvSpPr>
          <p:cNvPr id="7" name="TextBox 6">
            <a:extLst>
              <a:ext uri="{FF2B5EF4-FFF2-40B4-BE49-F238E27FC236}">
                <a16:creationId xmlns:a16="http://schemas.microsoft.com/office/drawing/2014/main" id="{21E90D71-7EC2-4E1D-1F59-0FB02179DCCB}"/>
              </a:ext>
            </a:extLst>
          </p:cNvPr>
          <p:cNvSpPr txBox="1"/>
          <p:nvPr/>
        </p:nvSpPr>
        <p:spPr>
          <a:xfrm>
            <a:off x="2402932" y="2953948"/>
            <a:ext cx="1573618" cy="1200329"/>
          </a:xfrm>
          <a:prstGeom prst="rect">
            <a:avLst/>
          </a:prstGeom>
          <a:noFill/>
          <a:ln>
            <a:solidFill>
              <a:schemeClr val="tx1"/>
            </a:solidFill>
          </a:ln>
        </p:spPr>
        <p:txBody>
          <a:bodyPr wrap="square" rtlCol="0">
            <a:spAutoFit/>
          </a:bodyPr>
          <a:lstStyle/>
          <a:p>
            <a:pPr algn="ctr"/>
            <a:r>
              <a:rPr lang="en-US" dirty="0"/>
              <a:t>Inputs</a:t>
            </a:r>
          </a:p>
          <a:p>
            <a:pPr algn="ctr"/>
            <a:r>
              <a:rPr lang="en-US" dirty="0"/>
              <a:t>(Resources/</a:t>
            </a:r>
          </a:p>
          <a:p>
            <a:pPr algn="ctr"/>
            <a:r>
              <a:rPr lang="en-US" dirty="0"/>
              <a:t>Factors of Production)</a:t>
            </a:r>
          </a:p>
        </p:txBody>
      </p:sp>
      <p:sp>
        <p:nvSpPr>
          <p:cNvPr id="8" name="TextBox 7">
            <a:extLst>
              <a:ext uri="{FF2B5EF4-FFF2-40B4-BE49-F238E27FC236}">
                <a16:creationId xmlns:a16="http://schemas.microsoft.com/office/drawing/2014/main" id="{C0C58F26-A2A6-BD32-7435-F5459842494A}"/>
              </a:ext>
            </a:extLst>
          </p:cNvPr>
          <p:cNvSpPr txBox="1"/>
          <p:nvPr/>
        </p:nvSpPr>
        <p:spPr>
          <a:xfrm>
            <a:off x="6944831" y="3105834"/>
            <a:ext cx="2243469" cy="923330"/>
          </a:xfrm>
          <a:prstGeom prst="rect">
            <a:avLst/>
          </a:prstGeom>
          <a:noFill/>
          <a:ln>
            <a:solidFill>
              <a:schemeClr val="tx1"/>
            </a:solidFill>
          </a:ln>
        </p:spPr>
        <p:txBody>
          <a:bodyPr wrap="square" rtlCol="0">
            <a:spAutoFit/>
          </a:bodyPr>
          <a:lstStyle/>
          <a:p>
            <a:pPr algn="ctr"/>
            <a:r>
              <a:rPr lang="en-US" dirty="0"/>
              <a:t>Outputs</a:t>
            </a:r>
          </a:p>
          <a:p>
            <a:pPr algn="ctr"/>
            <a:r>
              <a:rPr lang="en-US" dirty="0"/>
              <a:t>(Goods and services)</a:t>
            </a:r>
          </a:p>
        </p:txBody>
      </p:sp>
      <p:sp>
        <p:nvSpPr>
          <p:cNvPr id="9" name="Right Arrow 8">
            <a:extLst>
              <a:ext uri="{FF2B5EF4-FFF2-40B4-BE49-F238E27FC236}">
                <a16:creationId xmlns:a16="http://schemas.microsoft.com/office/drawing/2014/main" id="{957358DC-6D64-7FB2-0957-5646380DD03D}"/>
              </a:ext>
            </a:extLst>
          </p:cNvPr>
          <p:cNvSpPr/>
          <p:nvPr/>
        </p:nvSpPr>
        <p:spPr>
          <a:xfrm>
            <a:off x="2801496" y="5266660"/>
            <a:ext cx="712381" cy="3827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a:extLst>
              <a:ext uri="{FF2B5EF4-FFF2-40B4-BE49-F238E27FC236}">
                <a16:creationId xmlns:a16="http://schemas.microsoft.com/office/drawing/2014/main" id="{1B45C870-8844-9F5C-56D2-85BEBFB39F2B}"/>
              </a:ext>
            </a:extLst>
          </p:cNvPr>
          <p:cNvSpPr/>
          <p:nvPr/>
        </p:nvSpPr>
        <p:spPr>
          <a:xfrm>
            <a:off x="2804212" y="4679809"/>
            <a:ext cx="712381" cy="3827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a:extLst>
              <a:ext uri="{FF2B5EF4-FFF2-40B4-BE49-F238E27FC236}">
                <a16:creationId xmlns:a16="http://schemas.microsoft.com/office/drawing/2014/main" id="{138D97C1-AFC2-8E30-F8B1-6D47C116BE1A}"/>
              </a:ext>
            </a:extLst>
          </p:cNvPr>
          <p:cNvSpPr/>
          <p:nvPr/>
        </p:nvSpPr>
        <p:spPr>
          <a:xfrm>
            <a:off x="2762264" y="5853511"/>
            <a:ext cx="712381" cy="3827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a:extLst>
              <a:ext uri="{FF2B5EF4-FFF2-40B4-BE49-F238E27FC236}">
                <a16:creationId xmlns:a16="http://schemas.microsoft.com/office/drawing/2014/main" id="{30A0FC4B-CE94-8ACC-A778-7EA3118A17F6}"/>
              </a:ext>
            </a:extLst>
          </p:cNvPr>
          <p:cNvSpPr/>
          <p:nvPr/>
        </p:nvSpPr>
        <p:spPr>
          <a:xfrm>
            <a:off x="7354185" y="5691189"/>
            <a:ext cx="712381" cy="3827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a:extLst>
              <a:ext uri="{FF2B5EF4-FFF2-40B4-BE49-F238E27FC236}">
                <a16:creationId xmlns:a16="http://schemas.microsoft.com/office/drawing/2014/main" id="{832ADF35-593C-65DD-F639-80F50783AB12}"/>
              </a:ext>
            </a:extLst>
          </p:cNvPr>
          <p:cNvSpPr/>
          <p:nvPr/>
        </p:nvSpPr>
        <p:spPr>
          <a:xfrm>
            <a:off x="7354185" y="5220586"/>
            <a:ext cx="712381" cy="3827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a:extLst>
              <a:ext uri="{FF2B5EF4-FFF2-40B4-BE49-F238E27FC236}">
                <a16:creationId xmlns:a16="http://schemas.microsoft.com/office/drawing/2014/main" id="{A4C69A55-1434-1CFB-8347-B1B90BDC9B90}"/>
              </a:ext>
            </a:extLst>
          </p:cNvPr>
          <p:cNvSpPr/>
          <p:nvPr/>
        </p:nvSpPr>
        <p:spPr>
          <a:xfrm>
            <a:off x="7354185" y="4679809"/>
            <a:ext cx="712381" cy="3827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FF36AC8-1BCE-3FB6-5F7A-F93D1CF2481F}"/>
              </a:ext>
            </a:extLst>
          </p:cNvPr>
          <p:cNvSpPr txBox="1"/>
          <p:nvPr/>
        </p:nvSpPr>
        <p:spPr>
          <a:xfrm>
            <a:off x="8728043" y="5003101"/>
            <a:ext cx="3072809" cy="646331"/>
          </a:xfrm>
          <a:prstGeom prst="rect">
            <a:avLst/>
          </a:prstGeom>
          <a:noFill/>
          <a:ln>
            <a:solidFill>
              <a:schemeClr val="tx1"/>
            </a:solidFill>
          </a:ln>
        </p:spPr>
        <p:txBody>
          <a:bodyPr wrap="square" rtlCol="0">
            <a:spAutoFit/>
          </a:bodyPr>
          <a:lstStyle/>
          <a:p>
            <a:r>
              <a:rPr lang="en-US" dirty="0"/>
              <a:t>Write what outputs your company is producing.</a:t>
            </a:r>
          </a:p>
        </p:txBody>
      </p:sp>
      <p:sp>
        <p:nvSpPr>
          <p:cNvPr id="16" name="TextBox 15">
            <a:extLst>
              <a:ext uri="{FF2B5EF4-FFF2-40B4-BE49-F238E27FC236}">
                <a16:creationId xmlns:a16="http://schemas.microsoft.com/office/drawing/2014/main" id="{4CE449E0-EA7D-FAAC-101F-B2EEFAFDC6F3}"/>
              </a:ext>
            </a:extLst>
          </p:cNvPr>
          <p:cNvSpPr txBox="1"/>
          <p:nvPr/>
        </p:nvSpPr>
        <p:spPr>
          <a:xfrm>
            <a:off x="308558" y="4930181"/>
            <a:ext cx="2094374" cy="923330"/>
          </a:xfrm>
          <a:prstGeom prst="rect">
            <a:avLst/>
          </a:prstGeom>
          <a:noFill/>
          <a:ln>
            <a:solidFill>
              <a:schemeClr val="tx1"/>
            </a:solidFill>
          </a:ln>
        </p:spPr>
        <p:txBody>
          <a:bodyPr wrap="square" rtlCol="0">
            <a:spAutoFit/>
          </a:bodyPr>
          <a:lstStyle/>
          <a:p>
            <a:r>
              <a:rPr lang="en-US" dirty="0"/>
              <a:t>Give examples of resources your company needs</a:t>
            </a:r>
          </a:p>
        </p:txBody>
      </p:sp>
    </p:spTree>
    <p:extLst>
      <p:ext uri="{BB962C8B-B14F-4D97-AF65-F5344CB8AC3E}">
        <p14:creationId xmlns:p14="http://schemas.microsoft.com/office/powerpoint/2010/main" val="2478519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97CDCE-59FE-9D0F-681D-DFC2EBABD9A5}"/>
              </a:ext>
            </a:extLst>
          </p:cNvPr>
          <p:cNvSpPr txBox="1"/>
          <p:nvPr/>
        </p:nvSpPr>
        <p:spPr>
          <a:xfrm>
            <a:off x="4773944" y="649908"/>
            <a:ext cx="1462264"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4000" b="1" dirty="0"/>
              <a:t>Quiz</a:t>
            </a:r>
          </a:p>
        </p:txBody>
      </p:sp>
      <p:sp>
        <p:nvSpPr>
          <p:cNvPr id="3" name="TextBox 2">
            <a:extLst>
              <a:ext uri="{FF2B5EF4-FFF2-40B4-BE49-F238E27FC236}">
                <a16:creationId xmlns:a16="http://schemas.microsoft.com/office/drawing/2014/main" id="{890320EB-DF47-7575-601B-CC0321EA90A5}"/>
              </a:ext>
            </a:extLst>
          </p:cNvPr>
          <p:cNvSpPr txBox="1"/>
          <p:nvPr/>
        </p:nvSpPr>
        <p:spPr>
          <a:xfrm>
            <a:off x="2198813" y="2306415"/>
            <a:ext cx="7296912" cy="3416320"/>
          </a:xfrm>
          <a:prstGeom prst="rect">
            <a:avLst/>
          </a:prstGeom>
          <a:noFill/>
        </p:spPr>
        <p:txBody>
          <a:bodyPr wrap="square" rtlCol="0">
            <a:spAutoFit/>
          </a:bodyPr>
          <a:lstStyle/>
          <a:p>
            <a:pPr marL="342900" indent="-342900">
              <a:buAutoNum type="arabicPeriod"/>
            </a:pPr>
            <a:r>
              <a:rPr lang="en-US" dirty="0"/>
              <a:t>Factory building</a:t>
            </a:r>
          </a:p>
          <a:p>
            <a:pPr marL="342900" indent="-342900">
              <a:buAutoNum type="arabicPeriod"/>
            </a:pPr>
            <a:r>
              <a:rPr lang="en-US" dirty="0"/>
              <a:t>Coal</a:t>
            </a:r>
          </a:p>
          <a:p>
            <a:pPr marL="342900" indent="-342900">
              <a:buAutoNum type="arabicPeriod"/>
            </a:pPr>
            <a:r>
              <a:rPr lang="en-US" dirty="0"/>
              <a:t>Tractor</a:t>
            </a:r>
          </a:p>
          <a:p>
            <a:pPr marL="342900" indent="-342900">
              <a:buAutoNum type="arabicPeriod"/>
            </a:pPr>
            <a:r>
              <a:rPr lang="en-US" dirty="0"/>
              <a:t>Timber</a:t>
            </a:r>
          </a:p>
          <a:p>
            <a:pPr marL="342900" indent="-342900">
              <a:buAutoNum type="arabicPeriod"/>
            </a:pPr>
            <a:r>
              <a:rPr lang="en-US" dirty="0"/>
              <a:t>Teacher</a:t>
            </a:r>
          </a:p>
          <a:p>
            <a:pPr marL="342900" indent="-342900">
              <a:buAutoNum type="arabicPeriod"/>
            </a:pPr>
            <a:r>
              <a:rPr lang="en-US" dirty="0"/>
              <a:t>Owner of a small shop</a:t>
            </a:r>
          </a:p>
          <a:p>
            <a:pPr marL="342900" indent="-342900">
              <a:buAutoNum type="arabicPeriod"/>
            </a:pPr>
            <a:r>
              <a:rPr lang="en-US" dirty="0"/>
              <a:t>Accountant</a:t>
            </a:r>
          </a:p>
          <a:p>
            <a:pPr marL="342900" indent="-342900">
              <a:buAutoNum type="arabicPeriod"/>
            </a:pPr>
            <a:r>
              <a:rPr lang="en-US" dirty="0"/>
              <a:t>Shareholder in Apple</a:t>
            </a:r>
          </a:p>
          <a:p>
            <a:pPr marL="342900" indent="-342900">
              <a:buAutoNum type="arabicPeriod"/>
            </a:pPr>
            <a:r>
              <a:rPr lang="en-US" dirty="0"/>
              <a:t>Delivery driver</a:t>
            </a:r>
          </a:p>
          <a:p>
            <a:pPr marL="342900" indent="-342900">
              <a:buAutoNum type="arabicPeriod"/>
            </a:pPr>
            <a:r>
              <a:rPr lang="en-US" dirty="0"/>
              <a:t>Paper</a:t>
            </a:r>
          </a:p>
          <a:p>
            <a:pPr marL="342900" indent="-342900">
              <a:buAutoNum type="arabicPeriod"/>
            </a:pPr>
            <a:endParaRPr lang="en-US" dirty="0"/>
          </a:p>
          <a:p>
            <a:pPr marL="342900" indent="-342900">
              <a:buAutoNum type="arabicPeriod"/>
            </a:pPr>
            <a:endParaRPr lang="en-US" dirty="0"/>
          </a:p>
        </p:txBody>
      </p:sp>
    </p:spTree>
    <p:extLst>
      <p:ext uri="{BB962C8B-B14F-4D97-AF65-F5344CB8AC3E}">
        <p14:creationId xmlns:p14="http://schemas.microsoft.com/office/powerpoint/2010/main" val="3261365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ACAF43-3976-28F0-B1E1-0087FE6B4F81}"/>
              </a:ext>
            </a:extLst>
          </p:cNvPr>
          <p:cNvSpPr txBox="1"/>
          <p:nvPr/>
        </p:nvSpPr>
        <p:spPr>
          <a:xfrm>
            <a:off x="3378952" y="795362"/>
            <a:ext cx="4531671"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4000" b="1" dirty="0"/>
              <a:t>Opportunity Cost</a:t>
            </a:r>
          </a:p>
        </p:txBody>
      </p:sp>
      <p:sp>
        <p:nvSpPr>
          <p:cNvPr id="3" name="TextBox 2">
            <a:extLst>
              <a:ext uri="{FF2B5EF4-FFF2-40B4-BE49-F238E27FC236}">
                <a16:creationId xmlns:a16="http://schemas.microsoft.com/office/drawing/2014/main" id="{C9034ACD-EDC8-6BF2-BED9-229C696D4B8F}"/>
              </a:ext>
            </a:extLst>
          </p:cNvPr>
          <p:cNvSpPr txBox="1"/>
          <p:nvPr/>
        </p:nvSpPr>
        <p:spPr>
          <a:xfrm>
            <a:off x="809082" y="1878565"/>
            <a:ext cx="9671412" cy="4524315"/>
          </a:xfrm>
          <a:prstGeom prst="rect">
            <a:avLst/>
          </a:prstGeom>
          <a:noFill/>
        </p:spPr>
        <p:txBody>
          <a:bodyPr wrap="square" rtlCol="0">
            <a:spAutoFit/>
          </a:bodyPr>
          <a:lstStyle/>
          <a:p>
            <a:r>
              <a:rPr lang="en-US" dirty="0"/>
              <a:t>Everyday we make choices. It is not possible to have everything!</a:t>
            </a:r>
          </a:p>
          <a:p>
            <a:endParaRPr lang="en-US" dirty="0"/>
          </a:p>
          <a:p>
            <a:r>
              <a:rPr lang="en-US" dirty="0"/>
              <a:t>All choices involve us giving up something.</a:t>
            </a:r>
          </a:p>
          <a:p>
            <a:endParaRPr lang="en-US" dirty="0"/>
          </a:p>
          <a:p>
            <a:r>
              <a:rPr lang="en-US" dirty="0"/>
              <a:t>We do have the resources to satisfy all our wants so we have to make the choice. </a:t>
            </a:r>
          </a:p>
          <a:p>
            <a:endParaRPr lang="en-US" dirty="0"/>
          </a:p>
          <a:p>
            <a:r>
              <a:rPr lang="en-US" dirty="0"/>
              <a:t>The thing we choose to give up is called the </a:t>
            </a:r>
            <a:r>
              <a:rPr lang="en-US" i="1" u="sng" dirty="0"/>
              <a:t>opportunity cost</a:t>
            </a:r>
            <a:r>
              <a:rPr lang="en-US" dirty="0"/>
              <a:t>.</a:t>
            </a:r>
          </a:p>
          <a:p>
            <a:endParaRPr lang="en-US" dirty="0"/>
          </a:p>
          <a:p>
            <a:r>
              <a:rPr lang="en-US" dirty="0"/>
              <a:t>By choosing one thing we have lost (been cost) the opportunity to have another item.</a:t>
            </a:r>
          </a:p>
          <a:p>
            <a:endParaRPr lang="en-US" dirty="0"/>
          </a:p>
          <a:p>
            <a:r>
              <a:rPr lang="en-US" dirty="0"/>
              <a:t>For example, if you go to the gas station with $2 you can choose between a drink and a candy bar as you can only afford one. If you choose the drink, the ‘cost’ is the drink.</a:t>
            </a:r>
          </a:p>
          <a:p>
            <a:endParaRPr lang="en-US" dirty="0"/>
          </a:p>
          <a:p>
            <a:r>
              <a:rPr lang="en-US" dirty="0"/>
              <a:t>Even when you are not choosing between two items, there is still and opportunity cost. You are giving up the opportunity to buy something else with the money so the opportunity cost is your freedom to use that money again.</a:t>
            </a:r>
          </a:p>
        </p:txBody>
      </p:sp>
    </p:spTree>
    <p:extLst>
      <p:ext uri="{BB962C8B-B14F-4D97-AF65-F5344CB8AC3E}">
        <p14:creationId xmlns:p14="http://schemas.microsoft.com/office/powerpoint/2010/main" val="1282855848"/>
      </p:ext>
    </p:extLst>
  </p:cSld>
  <p:clrMapOvr>
    <a:masterClrMapping/>
  </p:clrMapOvr>
</p:sld>
</file>

<file path=ppt/theme/theme1.xml><?xml version="1.0" encoding="utf-8"?>
<a:theme xmlns:a="http://schemas.openxmlformats.org/drawingml/2006/main" name="Berlin">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106000"/>
                <a:satMod val="220000"/>
                <a:lumMod val="140000"/>
              </a:schemeClr>
            </a:gs>
            <a:gs pos="50000">
              <a:schemeClr val="phClr">
                <a:shade val="100000"/>
                <a:hueMod val="100000"/>
                <a:satMod val="110000"/>
                <a:lumMod val="130000"/>
              </a:schemeClr>
            </a:gs>
            <a:gs pos="100000">
              <a:schemeClr val="phClr">
                <a:shade val="69000"/>
                <a:hueMod val="88000"/>
                <a:satMod val="16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7D30EEFE-7128-4DE5-8A0D-8D4EF32CB0AF}"/>
    </a:ext>
  </a:extLst>
</a:theme>
</file>

<file path=docProps/app.xml><?xml version="1.0" encoding="utf-8"?>
<Properties xmlns="http://schemas.openxmlformats.org/officeDocument/2006/extended-properties" xmlns:vt="http://schemas.openxmlformats.org/officeDocument/2006/docPropsVTypes">
  <Template>{704634EB-AAF2-2445-A89E-E00150C98114}tf10001057</Template>
  <TotalTime>593</TotalTime>
  <Words>1280</Words>
  <Application>Microsoft Macintosh PowerPoint</Application>
  <PresentationFormat>Widescreen</PresentationFormat>
  <Paragraphs>159</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Trebuchet MS</vt:lpstr>
      <vt:lpstr>Berlin</vt:lpstr>
      <vt:lpstr>Factors of Production and Opportunity Costs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Melanie Wright</dc:creator>
  <cp:lastModifiedBy>Melanie Wright</cp:lastModifiedBy>
  <cp:revision>19</cp:revision>
  <dcterms:created xsi:type="dcterms:W3CDTF">2022-09-08T15:57:24Z</dcterms:created>
  <dcterms:modified xsi:type="dcterms:W3CDTF">2022-09-09T01:51:13Z</dcterms:modified>
</cp:coreProperties>
</file>