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59"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2AE8E18-08D5-2144-ABD3-A4AA8399078E}"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84912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405376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179732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95D4F14-6F25-6D49-A0B0-6269B24B96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529604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4118199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A2AE8E18-08D5-2144-ABD3-A4AA8399078E}" type="datetimeFigureOut">
              <a:rPr lang="en-US" smtClean="0"/>
              <a:t>10/17/22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377211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A2AE8E18-08D5-2144-ABD3-A4AA8399078E}" type="datetimeFigureOut">
              <a:rPr lang="en-US" smtClean="0"/>
              <a:t>10/17/22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324474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AE8E18-08D5-2144-ABD3-A4AA8399078E}"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155102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2AE8E18-08D5-2144-ABD3-A4AA8399078E}" type="datetimeFigureOut">
              <a:rPr lang="en-US" smtClean="0"/>
              <a:t>10/17/22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95D4F14-6F25-6D49-A0B0-6269B24B9669}" type="slidenum">
              <a:rPr lang="en-US" smtClean="0"/>
              <a:t>‹#›</a:t>
            </a:fld>
            <a:endParaRPr lang="en-US"/>
          </a:p>
        </p:txBody>
      </p:sp>
    </p:spTree>
    <p:extLst>
      <p:ext uri="{BB962C8B-B14F-4D97-AF65-F5344CB8AC3E}">
        <p14:creationId xmlns:p14="http://schemas.microsoft.com/office/powerpoint/2010/main" val="417008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AE8E18-08D5-2144-ABD3-A4AA8399078E}"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75012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AE8E18-08D5-2144-ABD3-A4AA8399078E}" type="datetimeFigureOut">
              <a:rPr lang="en-US" smtClean="0"/>
              <a:t>10/17/22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9390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209488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AE8E18-08D5-2144-ABD3-A4AA8399078E}" type="datetimeFigureOut">
              <a:rPr lang="en-US" smtClean="0"/>
              <a:t>10/17/22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348806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AE8E18-08D5-2144-ABD3-A4AA8399078E}" type="datetimeFigureOut">
              <a:rPr lang="en-US" smtClean="0"/>
              <a:t>10/17/22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194469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2AE8E18-08D5-2144-ABD3-A4AA8399078E}" type="datetimeFigureOut">
              <a:rPr lang="en-US" smtClean="0"/>
              <a:t>10/17/22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94092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144865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AE8E18-08D5-2144-ABD3-A4AA8399078E}" type="datetimeFigureOut">
              <a:rPr lang="en-US" smtClean="0"/>
              <a:t>10/17/22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D4F14-6F25-6D49-A0B0-6269B24B9669}" type="slidenum">
              <a:rPr lang="en-US" smtClean="0"/>
              <a:t>‹#›</a:t>
            </a:fld>
            <a:endParaRPr lang="en-US"/>
          </a:p>
        </p:txBody>
      </p:sp>
    </p:spTree>
    <p:extLst>
      <p:ext uri="{BB962C8B-B14F-4D97-AF65-F5344CB8AC3E}">
        <p14:creationId xmlns:p14="http://schemas.microsoft.com/office/powerpoint/2010/main" val="135360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2AE8E18-08D5-2144-ABD3-A4AA8399078E}" type="datetimeFigureOut">
              <a:rPr lang="en-US" smtClean="0"/>
              <a:t>10/17/22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95D4F14-6F25-6D49-A0B0-6269B24B9669}" type="slidenum">
              <a:rPr lang="en-US" smtClean="0"/>
              <a:t>‹#›</a:t>
            </a:fld>
            <a:endParaRPr lang="en-US"/>
          </a:p>
        </p:txBody>
      </p:sp>
    </p:spTree>
    <p:extLst>
      <p:ext uri="{BB962C8B-B14F-4D97-AF65-F5344CB8AC3E}">
        <p14:creationId xmlns:p14="http://schemas.microsoft.com/office/powerpoint/2010/main" val="31309530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2188-A4F5-8446-4B74-C5F5744C1BAF}"/>
              </a:ext>
            </a:extLst>
          </p:cNvPr>
          <p:cNvSpPr>
            <a:spLocks noGrp="1"/>
          </p:cNvSpPr>
          <p:nvPr>
            <p:ph type="ctrTitle"/>
          </p:nvPr>
        </p:nvSpPr>
        <p:spPr/>
        <p:txBody>
          <a:bodyPr/>
          <a:lstStyle/>
          <a:p>
            <a:r>
              <a:rPr lang="en-US" b="1" dirty="0"/>
              <a:t>Location</a:t>
            </a:r>
          </a:p>
        </p:txBody>
      </p:sp>
    </p:spTree>
    <p:extLst>
      <p:ext uri="{BB962C8B-B14F-4D97-AF65-F5344CB8AC3E}">
        <p14:creationId xmlns:p14="http://schemas.microsoft.com/office/powerpoint/2010/main" val="6265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340EEE-0F5B-CD15-FB8A-AA0AC70F37BD}"/>
              </a:ext>
            </a:extLst>
          </p:cNvPr>
          <p:cNvSpPr txBox="1"/>
          <p:nvPr/>
        </p:nvSpPr>
        <p:spPr>
          <a:xfrm>
            <a:off x="1705232" y="2100649"/>
            <a:ext cx="7957751" cy="2031325"/>
          </a:xfrm>
          <a:prstGeom prst="rect">
            <a:avLst/>
          </a:prstGeom>
          <a:noFill/>
        </p:spPr>
        <p:txBody>
          <a:bodyPr wrap="square" rtlCol="0">
            <a:spAutoFit/>
          </a:bodyPr>
          <a:lstStyle/>
          <a:p>
            <a:r>
              <a:rPr lang="en-US" dirty="0"/>
              <a:t>It is essential to choose the right location for your business. However, choosing the right location for a business depends entirely on the type of business in question. Most businesses will want to stay close to their market, whether they operate on a local or a global scale. The type of business activity – for example, whether the company manufactures a product or provides a service – is also important, as businesses requirements vary when choosing the right location.</a:t>
            </a:r>
          </a:p>
        </p:txBody>
      </p:sp>
    </p:spTree>
    <p:extLst>
      <p:ext uri="{BB962C8B-B14F-4D97-AF65-F5344CB8AC3E}">
        <p14:creationId xmlns:p14="http://schemas.microsoft.com/office/powerpoint/2010/main" val="127161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0061D67B-A8A0-7360-44AC-B964B11F6044}"/>
              </a:ext>
            </a:extLst>
          </p:cNvPr>
          <p:cNvPicPr>
            <a:picLocks noChangeAspect="1"/>
          </p:cNvPicPr>
          <p:nvPr/>
        </p:nvPicPr>
        <p:blipFill rotWithShape="1">
          <a:blip r:embed="rId2"/>
          <a:srcRect l="9028" t="23611" r="20764" b="1944"/>
          <a:stretch/>
        </p:blipFill>
        <p:spPr>
          <a:xfrm>
            <a:off x="2354783" y="609600"/>
            <a:ext cx="7473244" cy="5604933"/>
          </a:xfrm>
          <a:prstGeom prst="rect">
            <a:avLst/>
          </a:prstGeom>
          <a:ln>
            <a:noFill/>
          </a:ln>
          <a:effectLst/>
        </p:spPr>
      </p:pic>
    </p:spTree>
    <p:extLst>
      <p:ext uri="{BB962C8B-B14F-4D97-AF65-F5344CB8AC3E}">
        <p14:creationId xmlns:p14="http://schemas.microsoft.com/office/powerpoint/2010/main" val="3346774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8134-BB47-845E-3A13-6B8AF84F8FF1}"/>
              </a:ext>
            </a:extLst>
          </p:cNvPr>
          <p:cNvSpPr>
            <a:spLocks noGrp="1"/>
          </p:cNvSpPr>
          <p:nvPr>
            <p:ph type="title"/>
          </p:nvPr>
        </p:nvSpPr>
        <p:spPr/>
        <p:txBody>
          <a:bodyPr/>
          <a:lstStyle/>
          <a:p>
            <a:r>
              <a:rPr lang="en-US" dirty="0"/>
              <a:t>Task about manufacturing industries</a:t>
            </a:r>
          </a:p>
        </p:txBody>
      </p:sp>
      <p:sp>
        <p:nvSpPr>
          <p:cNvPr id="3" name="TextBox 2">
            <a:extLst>
              <a:ext uri="{FF2B5EF4-FFF2-40B4-BE49-F238E27FC236}">
                <a16:creationId xmlns:a16="http://schemas.microsoft.com/office/drawing/2014/main" id="{326965FB-5F0C-4F28-6925-2D795171B5EE}"/>
              </a:ext>
            </a:extLst>
          </p:cNvPr>
          <p:cNvSpPr txBox="1"/>
          <p:nvPr/>
        </p:nvSpPr>
        <p:spPr>
          <a:xfrm>
            <a:off x="351724" y="2169041"/>
            <a:ext cx="11152703" cy="2308324"/>
          </a:xfrm>
          <a:prstGeom prst="rect">
            <a:avLst/>
          </a:prstGeom>
          <a:noFill/>
        </p:spPr>
        <p:txBody>
          <a:bodyPr wrap="square" rtlCol="0">
            <a:spAutoFit/>
          </a:bodyPr>
          <a:lstStyle/>
          <a:p>
            <a:r>
              <a:rPr lang="en-US" sz="1600" dirty="0"/>
              <a:t>B &amp; B Plc manufactures food products. It wants to set up a factory to make a new ice cream. The new ice cream uses fresh ingredients – mainly freshly picked fruit – to maintain the fruits’ </a:t>
            </a:r>
            <a:r>
              <a:rPr lang="en-US" sz="1600" dirty="0" err="1"/>
              <a:t>flavour</a:t>
            </a:r>
            <a:r>
              <a:rPr lang="en-US" sz="1600" dirty="0"/>
              <a:t>. The fruit used comes from one particular region of the country. This region is quite a long way away from the main cities where most of the country’s population lives.</a:t>
            </a:r>
          </a:p>
          <a:p>
            <a:endParaRPr lang="en-US" sz="1600" dirty="0"/>
          </a:p>
          <a:p>
            <a:r>
              <a:rPr lang="en-US" sz="1600" dirty="0"/>
              <a:t>The production process is mainly automated and requires only a few skilled workers to supervise the equipment. It uses a lot of water in the mixture and also a lot of water to wash out the machinery every day to keep it clean.</a:t>
            </a:r>
          </a:p>
          <a:p>
            <a:endParaRPr lang="en-US" sz="1600" dirty="0"/>
          </a:p>
          <a:p>
            <a:r>
              <a:rPr lang="en-US" sz="1600" dirty="0"/>
              <a:t>The new ice cream is sold to domestic customers through supermarkets and other food stores. It is not sold abroad.</a:t>
            </a:r>
          </a:p>
        </p:txBody>
      </p:sp>
      <p:sp>
        <p:nvSpPr>
          <p:cNvPr id="4" name="TextBox 3">
            <a:extLst>
              <a:ext uri="{FF2B5EF4-FFF2-40B4-BE49-F238E27FC236}">
                <a16:creationId xmlns:a16="http://schemas.microsoft.com/office/drawing/2014/main" id="{3E554309-4FA9-8139-D793-50CAFEF8FEEF}"/>
              </a:ext>
            </a:extLst>
          </p:cNvPr>
          <p:cNvSpPr txBox="1"/>
          <p:nvPr/>
        </p:nvSpPr>
        <p:spPr>
          <a:xfrm>
            <a:off x="1298875" y="5071731"/>
            <a:ext cx="8995307" cy="1077218"/>
          </a:xfrm>
          <a:prstGeom prst="rect">
            <a:avLst/>
          </a:prstGeom>
          <a:solidFill>
            <a:schemeClr val="tx1"/>
          </a:solidFill>
        </p:spPr>
        <p:txBody>
          <a:bodyPr wrap="square" rtlCol="0">
            <a:spAutoFit/>
          </a:bodyPr>
          <a:lstStyle/>
          <a:p>
            <a:pPr marL="342900" indent="-342900">
              <a:buAutoNum type="alphaLcParenR"/>
            </a:pPr>
            <a:r>
              <a:rPr lang="en-US" sz="1600" dirty="0">
                <a:solidFill>
                  <a:schemeClr val="bg1"/>
                </a:solidFill>
              </a:rPr>
              <a:t>Which factors affecting the location of manufacturing plants will be most important to this businesses when deciding where to locate? Explain why you think they will be important.</a:t>
            </a:r>
          </a:p>
          <a:p>
            <a:endParaRPr lang="en-US" sz="1600" dirty="0">
              <a:solidFill>
                <a:schemeClr val="bg1"/>
              </a:solidFill>
            </a:endParaRPr>
          </a:p>
          <a:p>
            <a:pPr marL="342900" indent="-342900">
              <a:buAutoNum type="alphaLcParenR"/>
            </a:pPr>
            <a:r>
              <a:rPr lang="en-US" sz="1600" dirty="0">
                <a:solidFill>
                  <a:schemeClr val="bg1"/>
                </a:solidFill>
              </a:rPr>
              <a:t>Which do you think will be the most important factor and why?</a:t>
            </a:r>
          </a:p>
        </p:txBody>
      </p:sp>
    </p:spTree>
    <p:extLst>
      <p:ext uri="{BB962C8B-B14F-4D97-AF65-F5344CB8AC3E}">
        <p14:creationId xmlns:p14="http://schemas.microsoft.com/office/powerpoint/2010/main" val="126187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016B65C1-FE5D-717F-EAA5-7B289D4A8843}"/>
              </a:ext>
            </a:extLst>
          </p:cNvPr>
          <p:cNvPicPr>
            <a:picLocks noChangeAspect="1"/>
          </p:cNvPicPr>
          <p:nvPr/>
        </p:nvPicPr>
        <p:blipFill rotWithShape="1">
          <a:blip r:embed="rId2"/>
          <a:srcRect l="29862" t="8889" r="12638" b="18611"/>
          <a:stretch/>
        </p:blipFill>
        <p:spPr>
          <a:xfrm>
            <a:off x="2354783" y="609600"/>
            <a:ext cx="7473244" cy="5604933"/>
          </a:xfrm>
          <a:prstGeom prst="rect">
            <a:avLst/>
          </a:prstGeom>
          <a:ln>
            <a:noFill/>
          </a:ln>
          <a:effectLst/>
        </p:spPr>
      </p:pic>
    </p:spTree>
    <p:extLst>
      <p:ext uri="{BB962C8B-B14F-4D97-AF65-F5344CB8AC3E}">
        <p14:creationId xmlns:p14="http://schemas.microsoft.com/office/powerpoint/2010/main" val="84184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1984-8285-9B90-ECFD-6B09FB2D9232}"/>
              </a:ext>
            </a:extLst>
          </p:cNvPr>
          <p:cNvSpPr>
            <a:spLocks noGrp="1"/>
          </p:cNvSpPr>
          <p:nvPr>
            <p:ph type="title"/>
          </p:nvPr>
        </p:nvSpPr>
        <p:spPr/>
        <p:txBody>
          <a:bodyPr/>
          <a:lstStyle/>
          <a:p>
            <a:r>
              <a:rPr lang="en-US" dirty="0"/>
              <a:t>Task about service industries </a:t>
            </a:r>
          </a:p>
        </p:txBody>
      </p:sp>
      <p:sp>
        <p:nvSpPr>
          <p:cNvPr id="3" name="TextBox 2">
            <a:extLst>
              <a:ext uri="{FF2B5EF4-FFF2-40B4-BE49-F238E27FC236}">
                <a16:creationId xmlns:a16="http://schemas.microsoft.com/office/drawing/2014/main" id="{92DFC219-03AB-EAAD-E311-CD1591BDE669}"/>
              </a:ext>
            </a:extLst>
          </p:cNvPr>
          <p:cNvSpPr txBox="1"/>
          <p:nvPr/>
        </p:nvSpPr>
        <p:spPr>
          <a:xfrm>
            <a:off x="1683488" y="2881424"/>
            <a:ext cx="8825024" cy="2585323"/>
          </a:xfrm>
          <a:prstGeom prst="rect">
            <a:avLst/>
          </a:prstGeom>
          <a:noFill/>
        </p:spPr>
        <p:txBody>
          <a:bodyPr wrap="square" rtlCol="0">
            <a:spAutoFit/>
          </a:bodyPr>
          <a:lstStyle/>
          <a:p>
            <a:r>
              <a:rPr lang="en-US" sz="1600" dirty="0"/>
              <a:t>For each of the services listed below:</a:t>
            </a:r>
            <a:br>
              <a:rPr lang="en-US" sz="1600" dirty="0"/>
            </a:br>
            <a:endParaRPr lang="en-US" sz="1600" dirty="0"/>
          </a:p>
          <a:p>
            <a:pPr marL="342900" indent="-342900">
              <a:buAutoNum type="alphaLcParenR"/>
            </a:pPr>
            <a:r>
              <a:rPr lang="en-US" sz="1600" dirty="0"/>
              <a:t>Choose four factors that you think are likely to affect its location.</a:t>
            </a:r>
          </a:p>
          <a:p>
            <a:endParaRPr lang="en-US" sz="1600" dirty="0"/>
          </a:p>
          <a:p>
            <a:pPr marL="342900" indent="-342900">
              <a:buAutoNum type="alphaLcParenR"/>
            </a:pPr>
            <a:r>
              <a:rPr lang="en-US" sz="1600" dirty="0"/>
              <a:t>Explain how you think each factor will influence the location decision of:</a:t>
            </a:r>
          </a:p>
          <a:p>
            <a:pPr marL="342900" indent="-342900">
              <a:buAutoNum type="alphaLcParenR"/>
            </a:pPr>
            <a:endParaRPr lang="en-US" sz="1600" dirty="0"/>
          </a:p>
          <a:p>
            <a:pPr marL="285750" indent="-285750">
              <a:buFont typeface="Arial" panose="020B0604020202020204" pitchFamily="34" charset="0"/>
              <a:buChar char="•"/>
            </a:pPr>
            <a:r>
              <a:rPr lang="en-US" sz="1600" dirty="0"/>
              <a:t>Electrician (sole trader) serving domestic customers.</a:t>
            </a:r>
          </a:p>
          <a:p>
            <a:pPr marL="285750" indent="-285750">
              <a:buFont typeface="Arial" panose="020B0604020202020204" pitchFamily="34" charset="0"/>
              <a:buChar char="•"/>
            </a:pPr>
            <a:r>
              <a:rPr lang="en-US" sz="1600" dirty="0"/>
              <a:t>Computer software firm which writes computer games that are sold all over the world.</a:t>
            </a:r>
          </a:p>
          <a:p>
            <a:pPr marL="285750" indent="-285750">
              <a:buFont typeface="Arial" panose="020B0604020202020204" pitchFamily="34" charset="0"/>
              <a:buChar char="•"/>
            </a:pPr>
            <a:r>
              <a:rPr lang="en-US" sz="1600" dirty="0"/>
              <a:t>Small firm that trains people to scuba-dive and hires out scuba-diving equipment.</a:t>
            </a:r>
          </a:p>
          <a:p>
            <a:endParaRPr lang="en-US" dirty="0"/>
          </a:p>
        </p:txBody>
      </p:sp>
    </p:spTree>
    <p:extLst>
      <p:ext uri="{BB962C8B-B14F-4D97-AF65-F5344CB8AC3E}">
        <p14:creationId xmlns:p14="http://schemas.microsoft.com/office/powerpoint/2010/main" val="250590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ED51-A72A-B111-9710-8B2245F1934B}"/>
              </a:ext>
            </a:extLst>
          </p:cNvPr>
          <p:cNvSpPr>
            <a:spLocks noGrp="1"/>
          </p:cNvSpPr>
          <p:nvPr>
            <p:ph type="title"/>
          </p:nvPr>
        </p:nvSpPr>
        <p:spPr/>
        <p:txBody>
          <a:bodyPr/>
          <a:lstStyle/>
          <a:p>
            <a:r>
              <a:rPr lang="en-US" b="1" dirty="0"/>
              <a:t>Final task!</a:t>
            </a:r>
          </a:p>
        </p:txBody>
      </p:sp>
      <p:sp>
        <p:nvSpPr>
          <p:cNvPr id="3" name="TextBox 2">
            <a:extLst>
              <a:ext uri="{FF2B5EF4-FFF2-40B4-BE49-F238E27FC236}">
                <a16:creationId xmlns:a16="http://schemas.microsoft.com/office/drawing/2014/main" id="{3FF4B88F-F375-F431-409A-D2353DE15039}"/>
              </a:ext>
            </a:extLst>
          </p:cNvPr>
          <p:cNvSpPr txBox="1"/>
          <p:nvPr/>
        </p:nvSpPr>
        <p:spPr>
          <a:xfrm>
            <a:off x="1338863" y="2743201"/>
            <a:ext cx="8708905" cy="2554545"/>
          </a:xfrm>
          <a:prstGeom prst="rect">
            <a:avLst/>
          </a:prstGeom>
          <a:noFill/>
        </p:spPr>
        <p:txBody>
          <a:bodyPr wrap="square" rtlCol="0">
            <a:spAutoFit/>
          </a:bodyPr>
          <a:lstStyle/>
          <a:p>
            <a:r>
              <a:rPr lang="en-US" sz="1600" dirty="0"/>
              <a:t>MT Furniture Limited wants to expand. Presently it is located in a small factory in the old part of the city. New markets are opening up abroad and MT has experienced a steady increase in its sales for the last five years. There is no room to build onto the existing factory and none of the adjacent factories are for sale. The business has been forced to look for another site if it wants to grow.</a:t>
            </a:r>
          </a:p>
          <a:p>
            <a:endParaRPr lang="en-US" sz="1600" dirty="0"/>
          </a:p>
          <a:p>
            <a:r>
              <a:rPr lang="en-US" sz="1600" dirty="0"/>
              <a:t>As more and more of its sales are exported, it is considering whether to build a factory abroad or whether to build a larger factory in its home country. The following information has been gathered about two sites, one near MT’s existing factory and one abroad in the country where most of the MT’s products are exported.</a:t>
            </a:r>
          </a:p>
        </p:txBody>
      </p:sp>
    </p:spTree>
    <p:extLst>
      <p:ext uri="{BB962C8B-B14F-4D97-AF65-F5344CB8AC3E}">
        <p14:creationId xmlns:p14="http://schemas.microsoft.com/office/powerpoint/2010/main" val="40718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7DEDD9A-F939-2D85-32DD-801D2C904715}"/>
              </a:ext>
            </a:extLst>
          </p:cNvPr>
          <p:cNvGraphicFramePr>
            <a:graphicFrameLocks noGrp="1"/>
          </p:cNvGraphicFramePr>
          <p:nvPr>
            <p:extLst>
              <p:ext uri="{D42A27DB-BD31-4B8C-83A1-F6EECF244321}">
                <p14:modId xmlns:p14="http://schemas.microsoft.com/office/powerpoint/2010/main" val="2351707649"/>
              </p:ext>
            </p:extLst>
          </p:nvPr>
        </p:nvGraphicFramePr>
        <p:xfrm>
          <a:off x="990008" y="538480"/>
          <a:ext cx="9000000" cy="5781040"/>
        </p:xfrm>
        <a:graphic>
          <a:graphicData uri="http://schemas.openxmlformats.org/drawingml/2006/table">
            <a:tbl>
              <a:tblPr firstRow="1" bandRow="1">
                <a:tableStyleId>{5C22544A-7EE6-4342-B048-85BDC9FD1C3A}</a:tableStyleId>
              </a:tblPr>
              <a:tblGrid>
                <a:gridCol w="3000000">
                  <a:extLst>
                    <a:ext uri="{9D8B030D-6E8A-4147-A177-3AD203B41FA5}">
                      <a16:colId xmlns:a16="http://schemas.microsoft.com/office/drawing/2014/main" val="911028677"/>
                    </a:ext>
                  </a:extLst>
                </a:gridCol>
                <a:gridCol w="3000000">
                  <a:extLst>
                    <a:ext uri="{9D8B030D-6E8A-4147-A177-3AD203B41FA5}">
                      <a16:colId xmlns:a16="http://schemas.microsoft.com/office/drawing/2014/main" val="556634071"/>
                    </a:ext>
                  </a:extLst>
                </a:gridCol>
                <a:gridCol w="3000000">
                  <a:extLst>
                    <a:ext uri="{9D8B030D-6E8A-4147-A177-3AD203B41FA5}">
                      <a16:colId xmlns:a16="http://schemas.microsoft.com/office/drawing/2014/main" val="196498282"/>
                    </a:ext>
                  </a:extLst>
                </a:gridCol>
              </a:tblGrid>
              <a:tr h="370840">
                <a:tc>
                  <a:txBody>
                    <a:bodyPr/>
                    <a:lstStyle/>
                    <a:p>
                      <a:endParaRPr lang="en-US" sz="1400" dirty="0"/>
                    </a:p>
                  </a:txBody>
                  <a:tcPr/>
                </a:tc>
                <a:tc>
                  <a:txBody>
                    <a:bodyPr/>
                    <a:lstStyle/>
                    <a:p>
                      <a:r>
                        <a:rPr lang="en-US" sz="1400" dirty="0"/>
                        <a:t>Site A – on the outskirts of the city near to existing factory in home country</a:t>
                      </a:r>
                    </a:p>
                  </a:txBody>
                  <a:tcPr/>
                </a:tc>
                <a:tc>
                  <a:txBody>
                    <a:bodyPr/>
                    <a:lstStyle/>
                    <a:p>
                      <a:r>
                        <a:rPr lang="en-US" sz="1400" dirty="0"/>
                        <a:t>Site B – in the main export market overseas</a:t>
                      </a:r>
                    </a:p>
                  </a:txBody>
                  <a:tcPr/>
                </a:tc>
                <a:extLst>
                  <a:ext uri="{0D108BD9-81ED-4DB2-BD59-A6C34878D82A}">
                    <a16:rowId xmlns:a16="http://schemas.microsoft.com/office/drawing/2014/main" val="2638458060"/>
                  </a:ext>
                </a:extLst>
              </a:tr>
              <a:tr h="370840">
                <a:tc>
                  <a:txBody>
                    <a:bodyPr/>
                    <a:lstStyle/>
                    <a:p>
                      <a:r>
                        <a:rPr lang="en-US" sz="1400" b="1" dirty="0"/>
                        <a:t>Market</a:t>
                      </a:r>
                    </a:p>
                  </a:txBody>
                  <a:tcPr/>
                </a:tc>
                <a:tc>
                  <a:txBody>
                    <a:bodyPr/>
                    <a:lstStyle/>
                    <a:p>
                      <a:r>
                        <a:rPr lang="en-US" sz="1400" dirty="0"/>
                        <a:t>Large local market</a:t>
                      </a:r>
                    </a:p>
                  </a:txBody>
                  <a:tcPr/>
                </a:tc>
                <a:tc>
                  <a:txBody>
                    <a:bodyPr/>
                    <a:lstStyle/>
                    <a:p>
                      <a:r>
                        <a:rPr lang="en-US" sz="1400" dirty="0"/>
                        <a:t>Large export market and growing</a:t>
                      </a:r>
                    </a:p>
                  </a:txBody>
                  <a:tcPr/>
                </a:tc>
                <a:extLst>
                  <a:ext uri="{0D108BD9-81ED-4DB2-BD59-A6C34878D82A}">
                    <a16:rowId xmlns:a16="http://schemas.microsoft.com/office/drawing/2014/main" val="4213653229"/>
                  </a:ext>
                </a:extLst>
              </a:tr>
              <a:tr h="370840">
                <a:tc>
                  <a:txBody>
                    <a:bodyPr/>
                    <a:lstStyle/>
                    <a:p>
                      <a:r>
                        <a:rPr lang="en-US" sz="1400" b="1" dirty="0"/>
                        <a:t>Communications</a:t>
                      </a:r>
                    </a:p>
                  </a:txBody>
                  <a:tcPr/>
                </a:tc>
                <a:tc>
                  <a:txBody>
                    <a:bodyPr/>
                    <a:lstStyle/>
                    <a:p>
                      <a:r>
                        <a:rPr lang="en-US" sz="1400" dirty="0"/>
                        <a:t>Good communications – main roads connect to all parts of the country and the main port, which is several miles away.</a:t>
                      </a:r>
                    </a:p>
                  </a:txBody>
                  <a:tcPr/>
                </a:tc>
                <a:tc>
                  <a:txBody>
                    <a:bodyPr/>
                    <a:lstStyle/>
                    <a:p>
                      <a:r>
                        <a:rPr lang="en-US" sz="1400" dirty="0"/>
                        <a:t>Good communications – main roads connect to all parts of the country and ports are very close to the site.</a:t>
                      </a:r>
                    </a:p>
                  </a:txBody>
                  <a:tcPr/>
                </a:tc>
                <a:extLst>
                  <a:ext uri="{0D108BD9-81ED-4DB2-BD59-A6C34878D82A}">
                    <a16:rowId xmlns:a16="http://schemas.microsoft.com/office/drawing/2014/main" val="4242486098"/>
                  </a:ext>
                </a:extLst>
              </a:tr>
              <a:tr h="370840">
                <a:tc>
                  <a:txBody>
                    <a:bodyPr/>
                    <a:lstStyle/>
                    <a:p>
                      <a:r>
                        <a:rPr lang="en-US" sz="1400" b="1" dirty="0"/>
                        <a:t>Raw materials/components</a:t>
                      </a:r>
                    </a:p>
                  </a:txBody>
                  <a:tcPr/>
                </a:tc>
                <a:tc>
                  <a:txBody>
                    <a:bodyPr/>
                    <a:lstStyle/>
                    <a:p>
                      <a:r>
                        <a:rPr lang="en-US" sz="1400" dirty="0"/>
                        <a:t>Raw materials and components are close to the site – easily available.</a:t>
                      </a:r>
                    </a:p>
                  </a:txBody>
                  <a:tcPr/>
                </a:tc>
                <a:tc>
                  <a:txBody>
                    <a:bodyPr/>
                    <a:lstStyle/>
                    <a:p>
                      <a:r>
                        <a:rPr lang="en-US" sz="1400" dirty="0"/>
                        <a:t>Raw materials and components are not close to the site – not easily available – some will need to be imported.</a:t>
                      </a:r>
                    </a:p>
                  </a:txBody>
                  <a:tcPr/>
                </a:tc>
                <a:extLst>
                  <a:ext uri="{0D108BD9-81ED-4DB2-BD59-A6C34878D82A}">
                    <a16:rowId xmlns:a16="http://schemas.microsoft.com/office/drawing/2014/main" val="1738532361"/>
                  </a:ext>
                </a:extLst>
              </a:tr>
              <a:tr h="370840">
                <a:tc>
                  <a:txBody>
                    <a:bodyPr/>
                    <a:lstStyle/>
                    <a:p>
                      <a:r>
                        <a:rPr lang="en-US" sz="1400" b="1" dirty="0"/>
                        <a:t>Wage rates</a:t>
                      </a:r>
                    </a:p>
                  </a:txBody>
                  <a:tcPr/>
                </a:tc>
                <a:tc>
                  <a:txBody>
                    <a:bodyPr/>
                    <a:lstStyle/>
                    <a:p>
                      <a:r>
                        <a:rPr lang="en-US" sz="1400" dirty="0"/>
                        <a:t>High</a:t>
                      </a:r>
                    </a:p>
                  </a:txBody>
                  <a:tcPr/>
                </a:tc>
                <a:tc>
                  <a:txBody>
                    <a:bodyPr/>
                    <a:lstStyle/>
                    <a:p>
                      <a:r>
                        <a:rPr lang="en-US" sz="1400" dirty="0"/>
                        <a:t>Low – </a:t>
                      </a:r>
                      <a:r>
                        <a:rPr lang="en-US" sz="1400" dirty="0" err="1"/>
                        <a:t>labour</a:t>
                      </a:r>
                      <a:r>
                        <a:rPr lang="en-US" sz="1400" dirty="0"/>
                        <a:t> is very cheap</a:t>
                      </a:r>
                    </a:p>
                  </a:txBody>
                  <a:tcPr/>
                </a:tc>
                <a:extLst>
                  <a:ext uri="{0D108BD9-81ED-4DB2-BD59-A6C34878D82A}">
                    <a16:rowId xmlns:a16="http://schemas.microsoft.com/office/drawing/2014/main" val="4107699355"/>
                  </a:ext>
                </a:extLst>
              </a:tr>
              <a:tr h="370840">
                <a:tc>
                  <a:txBody>
                    <a:bodyPr/>
                    <a:lstStyle/>
                    <a:p>
                      <a:r>
                        <a:rPr lang="en-US" sz="1400" b="1" dirty="0"/>
                        <a:t>Skilled </a:t>
                      </a:r>
                      <a:r>
                        <a:rPr lang="en-US" sz="1400" b="1" dirty="0" err="1"/>
                        <a:t>labour</a:t>
                      </a:r>
                      <a:endParaRPr lang="en-US" sz="1400" b="1" dirty="0"/>
                    </a:p>
                  </a:txBody>
                  <a:tcPr/>
                </a:tc>
                <a:tc>
                  <a:txBody>
                    <a:bodyPr/>
                    <a:lstStyle/>
                    <a:p>
                      <a:r>
                        <a:rPr lang="en-US" sz="1400" dirty="0"/>
                        <a:t>Skilled workers employed at the present site – not far from this site. Also, additional skilled workers are available in the area.</a:t>
                      </a:r>
                    </a:p>
                  </a:txBody>
                  <a:tcPr/>
                </a:tc>
                <a:tc>
                  <a:txBody>
                    <a:bodyPr/>
                    <a:lstStyle/>
                    <a:p>
                      <a:r>
                        <a:rPr lang="en-US" sz="1400" dirty="0"/>
                        <a:t>Very few skilled workers are available.</a:t>
                      </a:r>
                    </a:p>
                  </a:txBody>
                  <a:tcPr/>
                </a:tc>
                <a:extLst>
                  <a:ext uri="{0D108BD9-81ED-4DB2-BD59-A6C34878D82A}">
                    <a16:rowId xmlns:a16="http://schemas.microsoft.com/office/drawing/2014/main" val="3217798179"/>
                  </a:ext>
                </a:extLst>
              </a:tr>
              <a:tr h="370840">
                <a:tc>
                  <a:txBody>
                    <a:bodyPr/>
                    <a:lstStyle/>
                    <a:p>
                      <a:r>
                        <a:rPr lang="en-US" sz="1400" b="1" dirty="0"/>
                        <a:t>Unemployment</a:t>
                      </a:r>
                    </a:p>
                  </a:txBody>
                  <a:tcPr/>
                </a:tc>
                <a:tc>
                  <a:txBody>
                    <a:bodyPr/>
                    <a:lstStyle/>
                    <a:p>
                      <a:r>
                        <a:rPr lang="en-US" sz="1400" dirty="0"/>
                        <a:t>Low</a:t>
                      </a:r>
                    </a:p>
                  </a:txBody>
                  <a:tcPr/>
                </a:tc>
                <a:tc>
                  <a:txBody>
                    <a:bodyPr/>
                    <a:lstStyle/>
                    <a:p>
                      <a:r>
                        <a:rPr lang="en-US" sz="1400" dirty="0"/>
                        <a:t>High</a:t>
                      </a:r>
                    </a:p>
                  </a:txBody>
                  <a:tcPr/>
                </a:tc>
                <a:extLst>
                  <a:ext uri="{0D108BD9-81ED-4DB2-BD59-A6C34878D82A}">
                    <a16:rowId xmlns:a16="http://schemas.microsoft.com/office/drawing/2014/main" val="610674904"/>
                  </a:ext>
                </a:extLst>
              </a:tr>
              <a:tr h="370840">
                <a:tc>
                  <a:txBody>
                    <a:bodyPr/>
                    <a:lstStyle/>
                    <a:p>
                      <a:r>
                        <a:rPr lang="en-US" sz="1400" b="1" dirty="0"/>
                        <a:t>Rents/land taxes</a:t>
                      </a:r>
                    </a:p>
                  </a:txBody>
                  <a:tcPr/>
                </a:tc>
                <a:tc>
                  <a:txBody>
                    <a:bodyPr/>
                    <a:lstStyle/>
                    <a:p>
                      <a:r>
                        <a:rPr lang="en-US" sz="1400" dirty="0"/>
                        <a:t>High</a:t>
                      </a:r>
                    </a:p>
                  </a:txBody>
                  <a:tcPr/>
                </a:tc>
                <a:tc>
                  <a:txBody>
                    <a:bodyPr/>
                    <a:lstStyle/>
                    <a:p>
                      <a:r>
                        <a:rPr lang="en-US" sz="1400" dirty="0"/>
                        <a:t>Low</a:t>
                      </a:r>
                    </a:p>
                  </a:txBody>
                  <a:tcPr/>
                </a:tc>
                <a:extLst>
                  <a:ext uri="{0D108BD9-81ED-4DB2-BD59-A6C34878D82A}">
                    <a16:rowId xmlns:a16="http://schemas.microsoft.com/office/drawing/2014/main" val="2375603335"/>
                  </a:ext>
                </a:extLst>
              </a:tr>
              <a:tr h="370840">
                <a:tc>
                  <a:txBody>
                    <a:bodyPr/>
                    <a:lstStyle/>
                    <a:p>
                      <a:r>
                        <a:rPr lang="en-US" sz="1400" b="1" dirty="0"/>
                        <a:t>Government grants</a:t>
                      </a:r>
                    </a:p>
                  </a:txBody>
                  <a:tcPr/>
                </a:tc>
                <a:tc>
                  <a:txBody>
                    <a:bodyPr/>
                    <a:lstStyle/>
                    <a:p>
                      <a:r>
                        <a:rPr lang="en-US" sz="1400" dirty="0"/>
                        <a:t>No grants available. </a:t>
                      </a:r>
                    </a:p>
                  </a:txBody>
                  <a:tcPr/>
                </a:tc>
                <a:tc>
                  <a:txBody>
                    <a:bodyPr/>
                    <a:lstStyle/>
                    <a:p>
                      <a:r>
                        <a:rPr lang="en-US" sz="1400" dirty="0"/>
                        <a:t>Grants paid towards capital investment when a new company is setting up in their country.</a:t>
                      </a:r>
                    </a:p>
                  </a:txBody>
                  <a:tcPr/>
                </a:tc>
                <a:extLst>
                  <a:ext uri="{0D108BD9-81ED-4DB2-BD59-A6C34878D82A}">
                    <a16:rowId xmlns:a16="http://schemas.microsoft.com/office/drawing/2014/main" val="4098878011"/>
                  </a:ext>
                </a:extLst>
              </a:tr>
            </a:tbl>
          </a:graphicData>
        </a:graphic>
      </p:graphicFrame>
    </p:spTree>
    <p:extLst>
      <p:ext uri="{BB962C8B-B14F-4D97-AF65-F5344CB8AC3E}">
        <p14:creationId xmlns:p14="http://schemas.microsoft.com/office/powerpoint/2010/main" val="288505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4BE6D-9CC8-F02D-F1FF-C137BA02336A}"/>
              </a:ext>
            </a:extLst>
          </p:cNvPr>
          <p:cNvSpPr>
            <a:spLocks noGrp="1"/>
          </p:cNvSpPr>
          <p:nvPr>
            <p:ph type="title"/>
          </p:nvPr>
        </p:nvSpPr>
        <p:spPr/>
        <p:txBody>
          <a:bodyPr/>
          <a:lstStyle/>
          <a:p>
            <a:r>
              <a:rPr lang="en-US" dirty="0"/>
              <a:t>Read the case study and answer the questions:</a:t>
            </a:r>
          </a:p>
        </p:txBody>
      </p:sp>
      <p:sp>
        <p:nvSpPr>
          <p:cNvPr id="3" name="TextBox 2">
            <a:extLst>
              <a:ext uri="{FF2B5EF4-FFF2-40B4-BE49-F238E27FC236}">
                <a16:creationId xmlns:a16="http://schemas.microsoft.com/office/drawing/2014/main" id="{8161E619-EA56-0CDF-3517-A310DC3B9078}"/>
              </a:ext>
            </a:extLst>
          </p:cNvPr>
          <p:cNvSpPr txBox="1"/>
          <p:nvPr/>
        </p:nvSpPr>
        <p:spPr>
          <a:xfrm>
            <a:off x="1935125" y="3242930"/>
            <a:ext cx="7953153" cy="1200329"/>
          </a:xfrm>
          <a:prstGeom prst="rect">
            <a:avLst/>
          </a:prstGeom>
          <a:noFill/>
        </p:spPr>
        <p:txBody>
          <a:bodyPr wrap="square" rtlCol="0">
            <a:spAutoFit/>
          </a:bodyPr>
          <a:lstStyle/>
          <a:p>
            <a:r>
              <a:rPr lang="en-US" dirty="0"/>
              <a:t>Study the information provided and then write a report to the Board of Directors of MT Furniture Limited advising them of the advantages and disadvantages of each of the sites. Include a recommendation of which you think is the best site to choose. Remember to give reasons for your choice.</a:t>
            </a:r>
          </a:p>
        </p:txBody>
      </p:sp>
    </p:spTree>
    <p:extLst>
      <p:ext uri="{BB962C8B-B14F-4D97-AF65-F5344CB8AC3E}">
        <p14:creationId xmlns:p14="http://schemas.microsoft.com/office/powerpoint/2010/main" val="1419575142"/>
      </p:ext>
    </p:extLst>
  </p:cSld>
  <p:clrMapOvr>
    <a:masterClrMapping/>
  </p:clrMapOvr>
</p:sld>
</file>

<file path=ppt/theme/theme1.xml><?xml version="1.0" encoding="utf-8"?>
<a:theme xmlns:a="http://schemas.openxmlformats.org/drawingml/2006/main" name="Berli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35</TotalTime>
  <Words>751</Words>
  <Application>Microsoft Macintosh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Trebuchet MS</vt:lpstr>
      <vt:lpstr>Berlin</vt:lpstr>
      <vt:lpstr>Location</vt:lpstr>
      <vt:lpstr>PowerPoint Presentation</vt:lpstr>
      <vt:lpstr>PowerPoint Presentation</vt:lpstr>
      <vt:lpstr>Task about manufacturing industries</vt:lpstr>
      <vt:lpstr>PowerPoint Presentation</vt:lpstr>
      <vt:lpstr>Task about service industries </vt:lpstr>
      <vt:lpstr>Final task!</vt:lpstr>
      <vt:lpstr>PowerPoint Presentation</vt:lpstr>
      <vt:lpstr>Read the case study and answer the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dc:title>
  <dc:creator>Melanie Wright</dc:creator>
  <cp:lastModifiedBy>Melanie Wright</cp:lastModifiedBy>
  <cp:revision>4</cp:revision>
  <dcterms:created xsi:type="dcterms:W3CDTF">2022-10-18T03:35:35Z</dcterms:created>
  <dcterms:modified xsi:type="dcterms:W3CDTF">2022-10-18T04:11:22Z</dcterms:modified>
</cp:coreProperties>
</file>