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5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1"/>
    <p:restoredTop sz="94575"/>
  </p:normalViewPr>
  <p:slideViewPr>
    <p:cSldViewPr snapToGrid="0">
      <p:cViewPr varScale="1">
        <p:scale>
          <a:sx n="70" d="100"/>
          <a:sy n="70" d="100"/>
        </p:scale>
        <p:origin x="200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262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62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3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90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7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5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7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65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7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22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CC4663-26A6-2540-AB19-F776B1645DC1}" type="datetimeFigureOut">
              <a:rPr lang="en-US" smtClean="0"/>
              <a:t>3/18/23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BDDB-3505-4A44-8DE8-08A47C9755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47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biz.libretexts.org/Courses/Lumen_Learning/Book%3A_Human_Resources_Management_(Lumen)/10%3A_Module_7%3A_Onboarding%2C_Training%2C_and_Developing_Employees/10.2%3A_Introduction_to_Onboarding_Employe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news.schoolsdo.org/2017/08/expect-more-career-technical-education-in-w-v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en.wikipedia.org/wiki/Traini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82023-9EB2-8914-DA0F-BDF4EBD0D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3410696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D8706A10-3D8C-926B-CE01-3F7FBAB0F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355600"/>
            <a:ext cx="54483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82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151701-7C85-91EA-7B4A-11A62FC383E9}"/>
              </a:ext>
            </a:extLst>
          </p:cNvPr>
          <p:cNvSpPr txBox="1"/>
          <p:nvPr/>
        </p:nvSpPr>
        <p:spPr>
          <a:xfrm>
            <a:off x="804672" y="676656"/>
            <a:ext cx="1499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Task: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40D6686-0D8B-94AA-9A62-4E9E0393A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2298778"/>
            <a:ext cx="9366133" cy="262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190A5-FF63-BC59-4867-2A26A1748A88}"/>
              </a:ext>
            </a:extLst>
          </p:cNvPr>
          <p:cNvSpPr txBox="1"/>
          <p:nvPr/>
        </p:nvSpPr>
        <p:spPr>
          <a:xfrm>
            <a:off x="1864242" y="1582340"/>
            <a:ext cx="84635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 your employees correctly is one of the most important things a business can do. Effectively trained staff may increase the efficiency of the company and therefore increase the profits of the company.</a:t>
            </a:r>
          </a:p>
          <a:p>
            <a:endParaRPr lang="en-US" dirty="0"/>
          </a:p>
          <a:p>
            <a:r>
              <a:rPr lang="en-US" dirty="0"/>
              <a:t>Training is used to achieve a combination of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Increase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people’s attitudes/raise awareness.</a:t>
            </a:r>
          </a:p>
          <a:p>
            <a:endParaRPr lang="en-US" dirty="0"/>
          </a:p>
          <a:p>
            <a:r>
              <a:rPr lang="en-US" dirty="0"/>
              <a:t>There are three types of training: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Induction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On-the-job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00"/>
                </a:solidFill>
              </a:rPr>
              <a:t>Off-the job training</a:t>
            </a:r>
          </a:p>
        </p:txBody>
      </p:sp>
    </p:spTree>
    <p:extLst>
      <p:ext uri="{BB962C8B-B14F-4D97-AF65-F5344CB8AC3E}">
        <p14:creationId xmlns:p14="http://schemas.microsoft.com/office/powerpoint/2010/main" val="191622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98385E-7C49-CF61-CEAA-087D7B9617A0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Induction Training</a:t>
            </a: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DEB889-5418-1FC8-2BD8-684C50E9F78C}"/>
              </a:ext>
            </a:extLst>
          </p:cNvPr>
          <p:cNvSpPr txBox="1"/>
          <p:nvPr/>
        </p:nvSpPr>
        <p:spPr>
          <a:xfrm>
            <a:off x="648931" y="2548281"/>
            <a:ext cx="5122606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Induction training is an introduction given to a new employee, explaining the firm’s activities, customs and procedures and introducing them to the other employees.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When a new employee starts they will spend some time being introduced to all areas of the company, this can be as short as an hour or as long as over a week, it will depend on the type of company and the type of job being done.</a:t>
            </a:r>
          </a:p>
        </p:txBody>
      </p:sp>
      <p:pic>
        <p:nvPicPr>
          <p:cNvPr id="5" name="Picture 4" descr="A picture containing text, mat, furniture, tableware&#10;&#10;Description automatically generated">
            <a:extLst>
              <a:ext uri="{FF2B5EF4-FFF2-40B4-BE49-F238E27FC236}">
                <a16:creationId xmlns:a16="http://schemas.microsoft.com/office/drawing/2014/main" id="{F526ECD9-810F-FD78-0188-B4182A9E9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1916" y="3438884"/>
            <a:ext cx="5451627" cy="188081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13438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C27F7-EDAD-448D-9DEE-C5D9E9B14BD3}"/>
              </a:ext>
            </a:extLst>
          </p:cNvPr>
          <p:cNvSpPr txBox="1"/>
          <p:nvPr/>
        </p:nvSpPr>
        <p:spPr>
          <a:xfrm>
            <a:off x="1003969" y="72944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EEDF1-DF9F-BB77-C2E7-7DF6AA64E1D5}"/>
              </a:ext>
            </a:extLst>
          </p:cNvPr>
          <p:cNvSpPr txBox="1"/>
          <p:nvPr/>
        </p:nvSpPr>
        <p:spPr>
          <a:xfrm>
            <a:off x="1003969" y="1479396"/>
            <a:ext cx="787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helps a new employee settle into their job more quickly which means they will be productive faster.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may be a legal requirement to cover things like Health and Safety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means workers are less likely to make mistakes which means less costs for the company.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C3D14-07B4-27CD-F489-441428758C74}"/>
              </a:ext>
            </a:extLst>
          </p:cNvPr>
          <p:cNvSpPr txBox="1"/>
          <p:nvPr/>
        </p:nvSpPr>
        <p:spPr>
          <a:xfrm>
            <a:off x="1003969" y="3564073"/>
            <a:ext cx="72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Disadvantages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578B6-1DA0-7399-D7B1-DCDD3F3EE1F3}"/>
              </a:ext>
            </a:extLst>
          </p:cNvPr>
          <p:cNvSpPr txBox="1"/>
          <p:nvPr/>
        </p:nvSpPr>
        <p:spPr>
          <a:xfrm>
            <a:off x="1003969" y="4273284"/>
            <a:ext cx="833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time consuming and people who are doing the training cannot continue with their regular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means wages are paid to the new employee but they are not actually doing any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delays the start of the employee commencing their job.</a:t>
            </a:r>
          </a:p>
        </p:txBody>
      </p:sp>
    </p:spTree>
    <p:extLst>
      <p:ext uri="{BB962C8B-B14F-4D97-AF65-F5344CB8AC3E}">
        <p14:creationId xmlns:p14="http://schemas.microsoft.com/office/powerpoint/2010/main" val="378173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C8D3944-9BF5-EE5D-E650-0D78ED4B2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146050"/>
            <a:ext cx="57531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1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2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3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24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A414AD-FBD1-E005-5877-F083ECF19C4D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On-the-job Training</a:t>
            </a:r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4ED3A1-9692-B907-AE75-1BCAC290F34F}"/>
              </a:ext>
            </a:extLst>
          </p:cNvPr>
          <p:cNvSpPr txBox="1"/>
          <p:nvPr/>
        </p:nvSpPr>
        <p:spPr>
          <a:xfrm>
            <a:off x="648931" y="2548281"/>
            <a:ext cx="5122606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This is where a person is trained by watching a more experienced worker doing the job. They are shown what to do. This method of training is only suitable for unskilled and semi-skilled jobs.</a:t>
            </a:r>
          </a:p>
        </p:txBody>
      </p:sp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5AD64D6-9404-4ACC-2A11-5B4F0F0F33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091916" y="2559809"/>
            <a:ext cx="5451627" cy="363896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20660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C27F7-EDAD-448D-9DEE-C5D9E9B14BD3}"/>
              </a:ext>
            </a:extLst>
          </p:cNvPr>
          <p:cNvSpPr txBox="1"/>
          <p:nvPr/>
        </p:nvSpPr>
        <p:spPr>
          <a:xfrm>
            <a:off x="939959" y="101507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EEDF1-DF9F-BB77-C2E7-7DF6AA64E1D5}"/>
              </a:ext>
            </a:extLst>
          </p:cNvPr>
          <p:cNvSpPr txBox="1"/>
          <p:nvPr/>
        </p:nvSpPr>
        <p:spPr>
          <a:xfrm>
            <a:off x="939959" y="1951672"/>
            <a:ext cx="9785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Individual tuition is given and it is in the workplace so the employee does not need to be sent away (travel costs are expensive).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ensures there is some production from the worker whilst they are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usually costs less than off-the-job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is training to the specific needs of the business.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C3D14-07B4-27CD-F489-441428758C74}"/>
              </a:ext>
            </a:extLst>
          </p:cNvPr>
          <p:cNvSpPr txBox="1"/>
          <p:nvPr/>
        </p:nvSpPr>
        <p:spPr>
          <a:xfrm>
            <a:off x="939959" y="3818979"/>
            <a:ext cx="72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Disadvantages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578B6-1DA0-7399-D7B1-DCDD3F3EE1F3}"/>
              </a:ext>
            </a:extLst>
          </p:cNvPr>
          <p:cNvSpPr txBox="1"/>
          <p:nvPr/>
        </p:nvSpPr>
        <p:spPr>
          <a:xfrm>
            <a:off x="939959" y="4584180"/>
            <a:ext cx="9913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trainer will not be as productive as usual because they are showing the trainee what to do instead of getting on with their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trainer may have bad habits and they may pass these on to the trainee.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may not necessarily be recognized as a training qualifications outside the business.</a:t>
            </a:r>
          </a:p>
        </p:txBody>
      </p:sp>
    </p:spTree>
    <p:extLst>
      <p:ext uri="{BB962C8B-B14F-4D97-AF65-F5344CB8AC3E}">
        <p14:creationId xmlns:p14="http://schemas.microsoft.com/office/powerpoint/2010/main" val="287846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A3DA6D-FED2-4369-9ACD-B578C8790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3C72DE-4C01-4F6C-9020-327690AD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5627181E-8B3E-4EFB-8F43-17296B86C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61EB0-913E-C44B-960F-04111DE0E0D8}"/>
              </a:ext>
            </a:extLst>
          </p:cNvPr>
          <p:cNvSpPr txBox="1"/>
          <p:nvPr/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200" b="1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Off-the-job Training</a:t>
            </a: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2E45DBDE-EAD7-4DEE-B77D-577BBB0A13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0D0C9A-D522-DADD-410B-BB7508233BAA}"/>
              </a:ext>
            </a:extLst>
          </p:cNvPr>
          <p:cNvSpPr txBox="1"/>
          <p:nvPr/>
        </p:nvSpPr>
        <p:spPr>
          <a:xfrm>
            <a:off x="648931" y="2548281"/>
            <a:ext cx="6578592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This is where the worker goes away from the place where they work. This may be in a different part of the building or it may be a different place altogether, such as a college or specialist training centre. The techniques used to train workers are more varied and can involve more complex tasks. Off-the-job training often involves classroom learning, using lecture, role play, case studies or computer simulations.</a:t>
            </a:r>
          </a:p>
        </p:txBody>
      </p:sp>
      <p:pic>
        <p:nvPicPr>
          <p:cNvPr id="5" name="Picture 4" descr="A group of people sitting at computers&#10;&#10;Description automatically generated with low confidence">
            <a:extLst>
              <a:ext uri="{FF2B5EF4-FFF2-40B4-BE49-F238E27FC236}">
                <a16:creationId xmlns:a16="http://schemas.microsoft.com/office/drawing/2014/main" id="{A858B565-1998-DE6C-C050-6BB89C8586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550922" y="3054466"/>
            <a:ext cx="3992621" cy="264964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2578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5C27F7-EDAD-448D-9DEE-C5D9E9B14BD3}"/>
              </a:ext>
            </a:extLst>
          </p:cNvPr>
          <p:cNvSpPr txBox="1"/>
          <p:nvPr/>
        </p:nvSpPr>
        <p:spPr>
          <a:xfrm>
            <a:off x="939959" y="227106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Advantages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EEDF1-DF9F-BB77-C2E7-7DF6AA64E1D5}"/>
              </a:ext>
            </a:extLst>
          </p:cNvPr>
          <p:cNvSpPr txBox="1"/>
          <p:nvPr/>
        </p:nvSpPr>
        <p:spPr>
          <a:xfrm>
            <a:off x="939959" y="968886"/>
            <a:ext cx="97859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broad range of skills can be taught using these techniques.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these courses are taught in the evening after work, they are far cheaper for the business because the employee will still carry out their normal duties during the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business will only need to pay for the course and it will not also lose the output of the employee.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Employees may be taught a variety of skills, they become multi-skilled and this makes them more versatile – they can be moved around the company when the need arises.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often uses expert trainers who have up to date knowledge of business practices.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7C3D14-07B4-27CD-F489-441428758C74}"/>
              </a:ext>
            </a:extLst>
          </p:cNvPr>
          <p:cNvSpPr txBox="1"/>
          <p:nvPr/>
        </p:nvSpPr>
        <p:spPr>
          <a:xfrm>
            <a:off x="939959" y="3711214"/>
            <a:ext cx="726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Disadvantages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6578B6-1DA0-7399-D7B1-DCDD3F3EE1F3}"/>
              </a:ext>
            </a:extLst>
          </p:cNvPr>
          <p:cNvSpPr txBox="1"/>
          <p:nvPr/>
        </p:nvSpPr>
        <p:spPr>
          <a:xfrm>
            <a:off x="939959" y="4514550"/>
            <a:ext cx="99139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are high.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it takes place during the working day it means wages are paid but no work is being done by the worker.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additional qualifications means it is easier for the employee to leave and find another job.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skills may not be specific to the workplace.</a:t>
            </a:r>
          </a:p>
        </p:txBody>
      </p:sp>
    </p:spTree>
    <p:extLst>
      <p:ext uri="{BB962C8B-B14F-4D97-AF65-F5344CB8AC3E}">
        <p14:creationId xmlns:p14="http://schemas.microsoft.com/office/powerpoint/2010/main" val="1832613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{B6323480-C271-AC4D-8ABB-2CA465F0F24A}tf10001062</Template>
  <TotalTime>482</TotalTime>
  <Words>657</Words>
  <Application>Microsoft Macintosh PowerPoint</Application>
  <PresentationFormat>Widescreen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</dc:title>
  <dc:creator>Melanie Wright</dc:creator>
  <cp:lastModifiedBy>Melanie Wright</cp:lastModifiedBy>
  <cp:revision>14</cp:revision>
  <dcterms:created xsi:type="dcterms:W3CDTF">2023-03-15T01:35:46Z</dcterms:created>
  <dcterms:modified xsi:type="dcterms:W3CDTF">2023-03-18T22:45:07Z</dcterms:modified>
</cp:coreProperties>
</file>