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53"/>
  </p:normalViewPr>
  <p:slideViewPr>
    <p:cSldViewPr snapToGrid="0">
      <p:cViewPr varScale="1">
        <p:scale>
          <a:sx n="103" d="100"/>
          <a:sy n="103" d="100"/>
        </p:scale>
        <p:origin x="8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01D93CC-5EC4-A340-8D5D-001CDCB81975}"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383795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1D93CC-5EC4-A340-8D5D-001CDCB81975}"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276375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1D93CC-5EC4-A340-8D5D-001CDCB81975}"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3437893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1D93CC-5EC4-A340-8D5D-001CDCB81975}"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1A50C3C0-502B-6349-95B8-5B919287D1E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22044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1D93CC-5EC4-A340-8D5D-001CDCB81975}"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102305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501D93CC-5EC4-A340-8D5D-001CDCB81975}" type="datetimeFigureOut">
              <a:rPr lang="en-US" smtClean="0"/>
              <a:t>11/29/22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2795210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501D93CC-5EC4-A340-8D5D-001CDCB81975}" type="datetimeFigureOut">
              <a:rPr lang="en-US" smtClean="0"/>
              <a:t>11/29/22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1541348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01D93CC-5EC4-A340-8D5D-001CDCB81975}"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2448945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01D93CC-5EC4-A340-8D5D-001CDCB81975}" type="datetimeFigureOut">
              <a:rPr lang="en-US" smtClean="0"/>
              <a:t>11/29/22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A50C3C0-502B-6349-95B8-5B919287D1EF}" type="slidenum">
              <a:rPr lang="en-US" smtClean="0"/>
              <a:t>‹#›</a:t>
            </a:fld>
            <a:endParaRPr lang="en-US"/>
          </a:p>
        </p:txBody>
      </p:sp>
    </p:spTree>
    <p:extLst>
      <p:ext uri="{BB962C8B-B14F-4D97-AF65-F5344CB8AC3E}">
        <p14:creationId xmlns:p14="http://schemas.microsoft.com/office/powerpoint/2010/main" val="177004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01D93CC-5EC4-A340-8D5D-001CDCB81975}"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419018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01D93CC-5EC4-A340-8D5D-001CDCB81975}"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374378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01D93CC-5EC4-A340-8D5D-001CDCB81975}"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240659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01D93CC-5EC4-A340-8D5D-001CDCB81975}" type="datetimeFigureOut">
              <a:rPr lang="en-US" smtClean="0"/>
              <a:t>11/29/22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259211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01D93CC-5EC4-A340-8D5D-001CDCB81975}" type="datetimeFigureOut">
              <a:rPr lang="en-US" smtClean="0"/>
              <a:t>11/29/22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24098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01D93CC-5EC4-A340-8D5D-001CDCB81975}" type="datetimeFigureOut">
              <a:rPr lang="en-US" smtClean="0"/>
              <a:t>11/29/22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364475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1D93CC-5EC4-A340-8D5D-001CDCB81975}"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214437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1D93CC-5EC4-A340-8D5D-001CDCB81975}"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0C3C0-502B-6349-95B8-5B919287D1EF}" type="slidenum">
              <a:rPr lang="en-US" smtClean="0"/>
              <a:t>‹#›</a:t>
            </a:fld>
            <a:endParaRPr lang="en-US"/>
          </a:p>
        </p:txBody>
      </p:sp>
    </p:spTree>
    <p:extLst>
      <p:ext uri="{BB962C8B-B14F-4D97-AF65-F5344CB8AC3E}">
        <p14:creationId xmlns:p14="http://schemas.microsoft.com/office/powerpoint/2010/main" val="110596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1D93CC-5EC4-A340-8D5D-001CDCB81975}" type="datetimeFigureOut">
              <a:rPr lang="en-US" smtClean="0"/>
              <a:t>11/29/22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A50C3C0-502B-6349-95B8-5B919287D1EF}" type="slidenum">
              <a:rPr lang="en-US" smtClean="0"/>
              <a:t>‹#›</a:t>
            </a:fld>
            <a:endParaRPr lang="en-US"/>
          </a:p>
        </p:txBody>
      </p:sp>
    </p:spTree>
    <p:extLst>
      <p:ext uri="{BB962C8B-B14F-4D97-AF65-F5344CB8AC3E}">
        <p14:creationId xmlns:p14="http://schemas.microsoft.com/office/powerpoint/2010/main" val="100325344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freepngimg.com/png/55349-factory-machine-image-hq-image-free-png"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pixabay.com/en/sow-farmer-agriculture-cloud-990331/" TargetMode="External"/><Relationship Id="rId5" Type="http://schemas.openxmlformats.org/officeDocument/2006/relationships/image" Target="../media/image5.jpg"/><Relationship Id="rId10" Type="http://schemas.openxmlformats.org/officeDocument/2006/relationships/hyperlink" Target="https://pixabay.com/fr/boutique-magasin-vente-shopping-158317/"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8017-4A2F-E9E8-2458-5421B10A9266}"/>
              </a:ext>
            </a:extLst>
          </p:cNvPr>
          <p:cNvSpPr>
            <a:spLocks noGrp="1"/>
          </p:cNvSpPr>
          <p:nvPr>
            <p:ph type="ctrTitle"/>
          </p:nvPr>
        </p:nvSpPr>
        <p:spPr/>
        <p:txBody>
          <a:bodyPr/>
          <a:lstStyle/>
          <a:p>
            <a:r>
              <a:rPr lang="en-US" b="1" dirty="0"/>
              <a:t>Sectors of the economy</a:t>
            </a:r>
          </a:p>
        </p:txBody>
      </p:sp>
    </p:spTree>
    <p:extLst>
      <p:ext uri="{BB962C8B-B14F-4D97-AF65-F5344CB8AC3E}">
        <p14:creationId xmlns:p14="http://schemas.microsoft.com/office/powerpoint/2010/main" val="319197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5C2497-A31D-411B-B7CC-5CB04199A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meline&#10;&#10;Description automatically generated with medium confidence">
            <a:extLst>
              <a:ext uri="{FF2B5EF4-FFF2-40B4-BE49-F238E27FC236}">
                <a16:creationId xmlns:a16="http://schemas.microsoft.com/office/drawing/2014/main" id="{2532D1E8-1DD0-2999-678E-D64242667D3B}"/>
              </a:ext>
            </a:extLst>
          </p:cNvPr>
          <p:cNvPicPr>
            <a:picLocks noChangeAspect="1"/>
          </p:cNvPicPr>
          <p:nvPr/>
        </p:nvPicPr>
        <p:blipFill rotWithShape="1">
          <a:blip r:embed="rId2"/>
          <a:srcRect l="9046" t="14971" r="14101" b="13827"/>
          <a:stretch/>
        </p:blipFill>
        <p:spPr>
          <a:xfrm>
            <a:off x="1897819" y="1021556"/>
            <a:ext cx="6929438" cy="4814888"/>
          </a:xfrm>
          <a:prstGeom prst="rect">
            <a:avLst/>
          </a:prstGeom>
          <a:ln>
            <a:noFill/>
          </a:ln>
          <a:effectLst/>
        </p:spPr>
      </p:pic>
      <p:pic>
        <p:nvPicPr>
          <p:cNvPr id="10" name="Picture 9">
            <a:extLst>
              <a:ext uri="{FF2B5EF4-FFF2-40B4-BE49-F238E27FC236}">
                <a16:creationId xmlns:a16="http://schemas.microsoft.com/office/drawing/2014/main" id="{1702A4D1-2C2E-40B4-9C63-D31CDB407F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a:extLst>
              <a:ext uri="{FF2B5EF4-FFF2-40B4-BE49-F238E27FC236}">
                <a16:creationId xmlns:a16="http://schemas.microsoft.com/office/drawing/2014/main" id="{77C4A954-C4D8-4B3C-8268-C93B77D49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11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EF8ADB-681E-41C3-A2B1-B1C4AC6749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CBB570A0-89F1-428F-9F42-76FDAAC6C0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8" name="Picture 17">
            <a:extLst>
              <a:ext uri="{FF2B5EF4-FFF2-40B4-BE49-F238E27FC236}">
                <a16:creationId xmlns:a16="http://schemas.microsoft.com/office/drawing/2014/main" id="{71DE3CC6-246B-4938-BE32-19B7D92DA7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0" name="Rectangle 19">
            <a:extLst>
              <a:ext uri="{FF2B5EF4-FFF2-40B4-BE49-F238E27FC236}">
                <a16:creationId xmlns:a16="http://schemas.microsoft.com/office/drawing/2014/main" id="{4333271F-AB1A-4254-BE33-C7184CC11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E8E9C14-B80F-4D84-B359-6C4BE9039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4" name="Group 23">
            <a:extLst>
              <a:ext uri="{FF2B5EF4-FFF2-40B4-BE49-F238E27FC236}">
                <a16:creationId xmlns:a16="http://schemas.microsoft.com/office/drawing/2014/main" id="{3BD0FDD0-1D0C-49C4-BFB2-1A16412BB8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5" name="Rectangle 24">
              <a:extLst>
                <a:ext uri="{FF2B5EF4-FFF2-40B4-BE49-F238E27FC236}">
                  <a16:creationId xmlns:a16="http://schemas.microsoft.com/office/drawing/2014/main" id="{A9519503-B477-4B66-BFA2-5524308E2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BDAC2005-14C9-4EBB-95B2-EA498D989C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8" name="Rectangle 27">
            <a:extLst>
              <a:ext uri="{FF2B5EF4-FFF2-40B4-BE49-F238E27FC236}">
                <a16:creationId xmlns:a16="http://schemas.microsoft.com/office/drawing/2014/main" id="{C8724D67-FDB8-4DB8-978F-C6F771FC3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5408" y="-1"/>
            <a:ext cx="4736592"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graphical user interface&#10;&#10;Description automatically generated">
            <a:extLst>
              <a:ext uri="{FF2B5EF4-FFF2-40B4-BE49-F238E27FC236}">
                <a16:creationId xmlns:a16="http://schemas.microsoft.com/office/drawing/2014/main" id="{D54C51C7-4427-9F39-DE28-26B9671AC316}"/>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1" b="12910"/>
          <a:stretch/>
        </p:blipFill>
        <p:spPr>
          <a:xfrm rot="21600000">
            <a:off x="7550979" y="1"/>
            <a:ext cx="4645152" cy="2225039"/>
          </a:xfrm>
          <a:prstGeom prst="rect">
            <a:avLst/>
          </a:prstGeom>
          <a:ln>
            <a:noFill/>
          </a:ln>
          <a:effectLst/>
        </p:spPr>
      </p:pic>
      <p:sp>
        <p:nvSpPr>
          <p:cNvPr id="30" name="Rectangle 29">
            <a:extLst>
              <a:ext uri="{FF2B5EF4-FFF2-40B4-BE49-F238E27FC236}">
                <a16:creationId xmlns:a16="http://schemas.microsoft.com/office/drawing/2014/main" id="{6CAE3F27-FF55-47BC-B6E2-C4534288D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2" name="Picture 31">
            <a:extLst>
              <a:ext uri="{FF2B5EF4-FFF2-40B4-BE49-F238E27FC236}">
                <a16:creationId xmlns:a16="http://schemas.microsoft.com/office/drawing/2014/main" id="{B24112E2-6679-4365-B42B-AF4B27659C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TextBox 1">
            <a:extLst>
              <a:ext uri="{FF2B5EF4-FFF2-40B4-BE49-F238E27FC236}">
                <a16:creationId xmlns:a16="http://schemas.microsoft.com/office/drawing/2014/main" id="{BAA147BB-2C4F-B6F0-05F2-0157F922A9AB}"/>
              </a:ext>
            </a:extLst>
          </p:cNvPr>
          <p:cNvSpPr txBox="1"/>
          <p:nvPr/>
        </p:nvSpPr>
        <p:spPr>
          <a:xfrm>
            <a:off x="680321" y="2336873"/>
            <a:ext cx="6423211"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100">
                <a:effectLst>
                  <a:outerShdw blurRad="228600" algn="ctr" rotWithShape="0">
                    <a:prstClr val="black">
                      <a:alpha val="53000"/>
                    </a:prstClr>
                  </a:outerShdw>
                </a:effectLst>
              </a:rPr>
              <a:t>On the previous slide you will see there is three main stages from the cutting down of the timber to the sale of the completed desk. These stages are typical of nearly all production and they are called the levels of economic – or business - activity.</a:t>
            </a:r>
          </a:p>
          <a:p>
            <a:pPr indent="-228600" defTabSz="914400">
              <a:lnSpc>
                <a:spcPct val="90000"/>
              </a:lnSpc>
              <a:spcAft>
                <a:spcPts val="600"/>
              </a:spcAft>
              <a:buFont typeface="Arial" panose="020B0604020202020204" pitchFamily="34" charset="0"/>
              <a:buChar char="•"/>
            </a:pPr>
            <a:endParaRPr lang="en-US" sz="1100">
              <a:effectLst>
                <a:outerShdw blurRad="228600" algn="ctr" rotWithShape="0">
                  <a:prstClr val="black">
                    <a:alpha val="53000"/>
                  </a:prstClr>
                </a:outerShdw>
              </a:effectLst>
            </a:endParaRPr>
          </a:p>
          <a:p>
            <a:pPr indent="-228600" defTabSz="914400">
              <a:lnSpc>
                <a:spcPct val="90000"/>
              </a:lnSpc>
              <a:spcAft>
                <a:spcPts val="600"/>
              </a:spcAft>
              <a:buFont typeface="Arial" panose="020B0604020202020204" pitchFamily="34" charset="0"/>
              <a:buChar char="•"/>
            </a:pPr>
            <a:r>
              <a:rPr lang="en-US" sz="1100" b="1">
                <a:effectLst>
                  <a:outerShdw blurRad="228600" algn="ctr" rotWithShape="0">
                    <a:prstClr val="black">
                      <a:alpha val="53000"/>
                    </a:prstClr>
                  </a:outerShdw>
                </a:effectLst>
                <a:highlight>
                  <a:srgbClr val="0000FF"/>
                </a:highlight>
              </a:rPr>
              <a:t>Stage 1</a:t>
            </a:r>
            <a:r>
              <a:rPr lang="en-US" sz="1100">
                <a:effectLst>
                  <a:outerShdw blurRad="228600" algn="ctr" rotWithShape="0">
                    <a:prstClr val="black">
                      <a:alpha val="53000"/>
                    </a:prstClr>
                  </a:outerShdw>
                </a:effectLst>
              </a:rPr>
              <a:t> is called the </a:t>
            </a:r>
            <a:r>
              <a:rPr lang="en-US" sz="1100" b="1">
                <a:effectLst>
                  <a:outerShdw blurRad="228600" algn="ctr" rotWithShape="0">
                    <a:prstClr val="black">
                      <a:alpha val="53000"/>
                    </a:prstClr>
                  </a:outerShdw>
                </a:effectLst>
                <a:highlight>
                  <a:srgbClr val="0000FF"/>
                </a:highlight>
              </a:rPr>
              <a:t>primary stage of production</a:t>
            </a:r>
            <a:r>
              <a:rPr lang="en-US" sz="1100">
                <a:effectLst>
                  <a:outerShdw blurRad="228600" algn="ctr" rotWithShape="0">
                    <a:prstClr val="black">
                      <a:alpha val="53000"/>
                    </a:prstClr>
                  </a:outerShdw>
                </a:effectLst>
              </a:rPr>
              <a:t>. This stage involves the earth’s natural resources. Activities in the primary sector of industry include farming, fishing, forestry and the extraction of natural materials, such as oil and copper ore.</a:t>
            </a:r>
          </a:p>
          <a:p>
            <a:pPr indent="-228600" defTabSz="914400">
              <a:lnSpc>
                <a:spcPct val="90000"/>
              </a:lnSpc>
              <a:spcAft>
                <a:spcPts val="600"/>
              </a:spcAft>
              <a:buFont typeface="Arial" panose="020B0604020202020204" pitchFamily="34" charset="0"/>
              <a:buChar char="•"/>
            </a:pPr>
            <a:endParaRPr lang="en-US" sz="1100">
              <a:effectLst>
                <a:outerShdw blurRad="228600" algn="ctr" rotWithShape="0">
                  <a:prstClr val="black">
                    <a:alpha val="53000"/>
                  </a:prstClr>
                </a:outerShdw>
              </a:effectLst>
            </a:endParaRPr>
          </a:p>
          <a:p>
            <a:pPr indent="-228600" defTabSz="914400">
              <a:lnSpc>
                <a:spcPct val="90000"/>
              </a:lnSpc>
              <a:spcAft>
                <a:spcPts val="600"/>
              </a:spcAft>
              <a:buFont typeface="Arial" panose="020B0604020202020204" pitchFamily="34" charset="0"/>
              <a:buChar char="•"/>
            </a:pPr>
            <a:r>
              <a:rPr lang="en-US" sz="1100" b="1">
                <a:effectLst>
                  <a:outerShdw blurRad="228600" algn="ctr" rotWithShape="0">
                    <a:prstClr val="black">
                      <a:alpha val="53000"/>
                    </a:prstClr>
                  </a:outerShdw>
                </a:effectLst>
                <a:highlight>
                  <a:srgbClr val="0000FF"/>
                </a:highlight>
              </a:rPr>
              <a:t>Stage 2</a:t>
            </a:r>
            <a:r>
              <a:rPr lang="en-US" sz="1100">
                <a:effectLst>
                  <a:outerShdw blurRad="228600" algn="ctr" rotWithShape="0">
                    <a:prstClr val="black">
                      <a:alpha val="53000"/>
                    </a:prstClr>
                  </a:outerShdw>
                </a:effectLst>
              </a:rPr>
              <a:t> is called the </a:t>
            </a:r>
            <a:r>
              <a:rPr lang="en-US" sz="1100" b="1">
                <a:effectLst>
                  <a:outerShdw blurRad="228600" algn="ctr" rotWithShape="0">
                    <a:prstClr val="black">
                      <a:alpha val="53000"/>
                    </a:prstClr>
                  </a:outerShdw>
                </a:effectLst>
                <a:highlight>
                  <a:srgbClr val="0000FF"/>
                </a:highlight>
              </a:rPr>
              <a:t>secondary stage of production</a:t>
            </a:r>
            <a:r>
              <a:rPr lang="en-US" sz="1100">
                <a:effectLst>
                  <a:outerShdw blurRad="228600" algn="ctr" rotWithShape="0">
                    <a:prstClr val="black">
                      <a:alpha val="53000"/>
                    </a:prstClr>
                  </a:outerShdw>
                </a:effectLst>
              </a:rPr>
              <a:t>. This stage involves taking the materials and resources provided by the primary sector and converting them into manufactured or processed goods. Activities in the secondary sector of industry include building and construction, aircraft and car manufacturing, computer assembly, bread making.</a:t>
            </a:r>
          </a:p>
          <a:p>
            <a:pPr indent="-228600" defTabSz="914400">
              <a:lnSpc>
                <a:spcPct val="90000"/>
              </a:lnSpc>
              <a:spcAft>
                <a:spcPts val="600"/>
              </a:spcAft>
              <a:buFont typeface="Arial" panose="020B0604020202020204" pitchFamily="34" charset="0"/>
              <a:buChar char="•"/>
            </a:pPr>
            <a:endParaRPr lang="en-US" sz="1100">
              <a:effectLst>
                <a:outerShdw blurRad="228600" algn="ctr" rotWithShape="0">
                  <a:prstClr val="black">
                    <a:alpha val="53000"/>
                  </a:prstClr>
                </a:outerShdw>
              </a:effectLst>
            </a:endParaRPr>
          </a:p>
          <a:p>
            <a:pPr indent="-228600" defTabSz="914400">
              <a:lnSpc>
                <a:spcPct val="90000"/>
              </a:lnSpc>
              <a:spcAft>
                <a:spcPts val="600"/>
              </a:spcAft>
              <a:buFont typeface="Arial" panose="020B0604020202020204" pitchFamily="34" charset="0"/>
              <a:buChar char="•"/>
            </a:pPr>
            <a:r>
              <a:rPr lang="en-US" sz="1100" b="1">
                <a:effectLst>
                  <a:outerShdw blurRad="228600" algn="ctr" rotWithShape="0">
                    <a:prstClr val="black">
                      <a:alpha val="53000"/>
                    </a:prstClr>
                  </a:outerShdw>
                </a:effectLst>
                <a:highlight>
                  <a:srgbClr val="0000FF"/>
                </a:highlight>
              </a:rPr>
              <a:t>Stage 3</a:t>
            </a:r>
            <a:r>
              <a:rPr lang="en-US" sz="1100">
                <a:effectLst>
                  <a:outerShdw blurRad="228600" algn="ctr" rotWithShape="0">
                    <a:prstClr val="black">
                      <a:alpha val="53000"/>
                    </a:prstClr>
                  </a:outerShdw>
                </a:effectLst>
              </a:rPr>
              <a:t> is called the </a:t>
            </a:r>
            <a:r>
              <a:rPr lang="en-US" sz="1100" b="1">
                <a:effectLst>
                  <a:outerShdw blurRad="228600" algn="ctr" rotWithShape="0">
                    <a:prstClr val="black">
                      <a:alpha val="53000"/>
                    </a:prstClr>
                  </a:outerShdw>
                </a:effectLst>
                <a:highlight>
                  <a:srgbClr val="0000FF"/>
                </a:highlight>
              </a:rPr>
              <a:t>tertiary stage of production</a:t>
            </a:r>
            <a:r>
              <a:rPr lang="en-US" sz="1100">
                <a:effectLst>
                  <a:outerShdw blurRad="228600" algn="ctr" rotWithShape="0">
                    <a:prstClr val="black">
                      <a:alpha val="53000"/>
                    </a:prstClr>
                  </a:outerShdw>
                </a:effectLst>
              </a:rPr>
              <a:t>. This stage involves providing services to both consumers and other businesses. Activities in the tertiary sector of industry include transport, banking, retail, insurance, hotels and hairdressing.</a:t>
            </a:r>
          </a:p>
        </p:txBody>
      </p:sp>
      <p:pic>
        <p:nvPicPr>
          <p:cNvPr id="6" name="Picture 5" descr="A screenshot of a computer&#10;&#10;Description automatically generated with medium confidence">
            <a:extLst>
              <a:ext uri="{FF2B5EF4-FFF2-40B4-BE49-F238E27FC236}">
                <a16:creationId xmlns:a16="http://schemas.microsoft.com/office/drawing/2014/main" id="{F90ECD15-9FE9-7081-258B-B875F0AAAF6F}"/>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t="21183" r="4" b="17301"/>
          <a:stretch/>
        </p:blipFill>
        <p:spPr>
          <a:xfrm>
            <a:off x="7555110" y="2322651"/>
            <a:ext cx="4641021" cy="2212697"/>
          </a:xfrm>
          <a:prstGeom prst="rect">
            <a:avLst/>
          </a:prstGeom>
        </p:spPr>
      </p:pic>
      <p:pic>
        <p:nvPicPr>
          <p:cNvPr id="9" name="Picture 8" descr="Logo&#10;&#10;Description automatically generated">
            <a:extLst>
              <a:ext uri="{FF2B5EF4-FFF2-40B4-BE49-F238E27FC236}">
                <a16:creationId xmlns:a16="http://schemas.microsoft.com/office/drawing/2014/main" id="{C6873259-0C57-3599-B525-A75C37B11BE2}"/>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t="10687" r="4" b="27652"/>
          <a:stretch/>
        </p:blipFill>
        <p:spPr>
          <a:xfrm rot="21600000">
            <a:off x="7555110" y="4632960"/>
            <a:ext cx="4641021" cy="2225040"/>
          </a:xfrm>
          <a:prstGeom prst="rect">
            <a:avLst/>
          </a:prstGeom>
        </p:spPr>
      </p:pic>
    </p:spTree>
    <p:extLst>
      <p:ext uri="{BB962C8B-B14F-4D97-AF65-F5344CB8AC3E}">
        <p14:creationId xmlns:p14="http://schemas.microsoft.com/office/powerpoint/2010/main" val="384021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CE8021-4E74-4794-A0E4-ECC2D2D40B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E078BCD-8B65-4E7B-AE0A-990752A253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34BFAB54-6FA9-45FB-BA3B-3591CB055C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B7C6772A-E335-4500-A29B-3A44614E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9F57701-3264-4009-ADFB-56BD816DC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76CAFBBC-9101-4999-98F4-37DE46210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FEE7D4F-E06C-4F1E-9694-422AAAE42B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2" name="Rectangle 21">
            <a:extLst>
              <a:ext uri="{FF2B5EF4-FFF2-40B4-BE49-F238E27FC236}">
                <a16:creationId xmlns:a16="http://schemas.microsoft.com/office/drawing/2014/main" id="{0456077E-F215-462C-B07C-17E23CB90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76B34BE-9BD4-463B-8810-E90948ED29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6" name="Rectangle 25">
            <a:extLst>
              <a:ext uri="{FF2B5EF4-FFF2-40B4-BE49-F238E27FC236}">
                <a16:creationId xmlns:a16="http://schemas.microsoft.com/office/drawing/2014/main" id="{998DB40D-2AF3-448E-AFC7-F3D9AD269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2BBA1B5-7E18-F623-9082-7B79D610C487}"/>
              </a:ext>
            </a:extLst>
          </p:cNvPr>
          <p:cNvSpPr>
            <a:spLocks noGrp="1"/>
          </p:cNvSpPr>
          <p:nvPr>
            <p:ph type="title"/>
          </p:nvPr>
        </p:nvSpPr>
        <p:spPr>
          <a:xfrm>
            <a:off x="680322" y="2063262"/>
            <a:ext cx="3739278" cy="2661138"/>
          </a:xfrm>
        </p:spPr>
        <p:txBody>
          <a:bodyPr vert="horz" lIns="91440" tIns="45720" rIns="91440" bIns="45720" rtlCol="0" anchor="b">
            <a:normAutofit/>
          </a:bodyPr>
          <a:lstStyle/>
          <a:p>
            <a:pPr algn="r"/>
            <a:r>
              <a:rPr lang="en-US" sz="5400" b="1"/>
              <a:t>Task:</a:t>
            </a:r>
          </a:p>
        </p:txBody>
      </p:sp>
      <p:graphicFrame>
        <p:nvGraphicFramePr>
          <p:cNvPr id="3" name="Table 2">
            <a:extLst>
              <a:ext uri="{FF2B5EF4-FFF2-40B4-BE49-F238E27FC236}">
                <a16:creationId xmlns:a16="http://schemas.microsoft.com/office/drawing/2014/main" id="{2177532A-B3C0-9D00-FDEE-69A56FF96D43}"/>
              </a:ext>
            </a:extLst>
          </p:cNvPr>
          <p:cNvGraphicFramePr>
            <a:graphicFrameLocks noGrp="1"/>
          </p:cNvGraphicFramePr>
          <p:nvPr>
            <p:extLst>
              <p:ext uri="{D42A27DB-BD31-4B8C-83A1-F6EECF244321}">
                <p14:modId xmlns:p14="http://schemas.microsoft.com/office/powerpoint/2010/main" val="2504277545"/>
              </p:ext>
            </p:extLst>
          </p:nvPr>
        </p:nvGraphicFramePr>
        <p:xfrm>
          <a:off x="5284606" y="1795649"/>
          <a:ext cx="6260965" cy="3266707"/>
        </p:xfrm>
        <a:graphic>
          <a:graphicData uri="http://schemas.openxmlformats.org/drawingml/2006/table">
            <a:tbl>
              <a:tblPr firstRow="1" firstCol="1" bandRow="1">
                <a:tableStyleId>{5C22544A-7EE6-4342-B048-85BDC9FD1C3A}</a:tableStyleId>
              </a:tblPr>
              <a:tblGrid>
                <a:gridCol w="2069511">
                  <a:extLst>
                    <a:ext uri="{9D8B030D-6E8A-4147-A177-3AD203B41FA5}">
                      <a16:colId xmlns:a16="http://schemas.microsoft.com/office/drawing/2014/main" val="2052339022"/>
                    </a:ext>
                  </a:extLst>
                </a:gridCol>
                <a:gridCol w="1288362">
                  <a:extLst>
                    <a:ext uri="{9D8B030D-6E8A-4147-A177-3AD203B41FA5}">
                      <a16:colId xmlns:a16="http://schemas.microsoft.com/office/drawing/2014/main" val="2183019999"/>
                    </a:ext>
                  </a:extLst>
                </a:gridCol>
                <a:gridCol w="1628107">
                  <a:extLst>
                    <a:ext uri="{9D8B030D-6E8A-4147-A177-3AD203B41FA5}">
                      <a16:colId xmlns:a16="http://schemas.microsoft.com/office/drawing/2014/main" val="3380387888"/>
                    </a:ext>
                  </a:extLst>
                </a:gridCol>
                <a:gridCol w="1274985">
                  <a:extLst>
                    <a:ext uri="{9D8B030D-6E8A-4147-A177-3AD203B41FA5}">
                      <a16:colId xmlns:a16="http://schemas.microsoft.com/office/drawing/2014/main" val="4079526559"/>
                    </a:ext>
                  </a:extLst>
                </a:gridCol>
              </a:tblGrid>
              <a:tr h="369816">
                <a:tc>
                  <a:txBody>
                    <a:bodyPr/>
                    <a:lstStyle/>
                    <a:p>
                      <a:pPr algn="ctr"/>
                      <a:r>
                        <a:rPr lang="en-GB" sz="2000">
                          <a:effectLst/>
                        </a:rPr>
                        <a:t>Business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pPr algn="ctr"/>
                      <a:r>
                        <a:rPr lang="en-GB" sz="2000">
                          <a:effectLst/>
                        </a:rPr>
                        <a:t>Primary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pPr algn="ctr"/>
                      <a:r>
                        <a:rPr lang="en-GB" sz="2000">
                          <a:effectLst/>
                        </a:rPr>
                        <a:t>Secondary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pPr algn="ctr"/>
                      <a:r>
                        <a:rPr lang="en-GB" sz="2000">
                          <a:effectLst/>
                        </a:rPr>
                        <a:t>Tertiary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extLst>
                  <a:ext uri="{0D108BD9-81ED-4DB2-BD59-A6C34878D82A}">
                    <a16:rowId xmlns:a16="http://schemas.microsoft.com/office/drawing/2014/main" val="3093202777"/>
                  </a:ext>
                </a:extLst>
              </a:tr>
              <a:tr h="369816">
                <a:tc>
                  <a:txBody>
                    <a:bodyPr/>
                    <a:lstStyle/>
                    <a:p>
                      <a:r>
                        <a:rPr lang="en-GB" sz="2000">
                          <a:effectLst/>
                        </a:rPr>
                        <a:t>Insurance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extLst>
                  <a:ext uri="{0D108BD9-81ED-4DB2-BD59-A6C34878D82A}">
                    <a16:rowId xmlns:a16="http://schemas.microsoft.com/office/drawing/2014/main" val="2705270676"/>
                  </a:ext>
                </a:extLst>
              </a:tr>
              <a:tr h="369816">
                <a:tc>
                  <a:txBody>
                    <a:bodyPr/>
                    <a:lstStyle/>
                    <a:p>
                      <a:r>
                        <a:rPr lang="en-GB" sz="2000">
                          <a:effectLst/>
                        </a:rPr>
                        <a:t>Forestry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extLst>
                  <a:ext uri="{0D108BD9-81ED-4DB2-BD59-A6C34878D82A}">
                    <a16:rowId xmlns:a16="http://schemas.microsoft.com/office/drawing/2014/main" val="2479834706"/>
                  </a:ext>
                </a:extLst>
              </a:tr>
              <a:tr h="369816">
                <a:tc>
                  <a:txBody>
                    <a:bodyPr/>
                    <a:lstStyle/>
                    <a:p>
                      <a:r>
                        <a:rPr lang="en-GB" sz="2000">
                          <a:effectLst/>
                        </a:rPr>
                        <a:t>Coal mining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extLst>
                  <a:ext uri="{0D108BD9-81ED-4DB2-BD59-A6C34878D82A}">
                    <a16:rowId xmlns:a16="http://schemas.microsoft.com/office/drawing/2014/main" val="2377139613"/>
                  </a:ext>
                </a:extLst>
              </a:tr>
              <a:tr h="677995">
                <a:tc>
                  <a:txBody>
                    <a:bodyPr/>
                    <a:lstStyle/>
                    <a:p>
                      <a:r>
                        <a:rPr lang="en-GB" sz="2000">
                          <a:effectLst/>
                        </a:rPr>
                        <a:t>Computer assembly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extLst>
                  <a:ext uri="{0D108BD9-81ED-4DB2-BD59-A6C34878D82A}">
                    <a16:rowId xmlns:a16="http://schemas.microsoft.com/office/drawing/2014/main" val="2948164291"/>
                  </a:ext>
                </a:extLst>
              </a:tr>
              <a:tr h="369816">
                <a:tc>
                  <a:txBody>
                    <a:bodyPr/>
                    <a:lstStyle/>
                    <a:p>
                      <a:r>
                        <a:rPr lang="en-GB" sz="2000">
                          <a:effectLst/>
                        </a:rPr>
                        <a:t>Realtor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extLst>
                  <a:ext uri="{0D108BD9-81ED-4DB2-BD59-A6C34878D82A}">
                    <a16:rowId xmlns:a16="http://schemas.microsoft.com/office/drawing/2014/main" val="3455515583"/>
                  </a:ext>
                </a:extLst>
              </a:tr>
              <a:tr h="369816">
                <a:tc>
                  <a:txBody>
                    <a:bodyPr/>
                    <a:lstStyle/>
                    <a:p>
                      <a:r>
                        <a:rPr lang="en-GB" sz="2000">
                          <a:effectLst/>
                        </a:rPr>
                        <a:t>Bakery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extLst>
                  <a:ext uri="{0D108BD9-81ED-4DB2-BD59-A6C34878D82A}">
                    <a16:rowId xmlns:a16="http://schemas.microsoft.com/office/drawing/2014/main" val="3301446926"/>
                  </a:ext>
                </a:extLst>
              </a:tr>
              <a:tr h="369816">
                <a:tc>
                  <a:txBody>
                    <a:bodyPr/>
                    <a:lstStyle/>
                    <a:p>
                      <a:r>
                        <a:rPr lang="en-GB" sz="2000">
                          <a:effectLst/>
                        </a:rPr>
                        <a:t>Car showroom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tc>
                  <a:txBody>
                    <a:bodyPr/>
                    <a:lstStyle/>
                    <a:p>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5567" marR="115567" marT="0" marB="0" anchor="ctr"/>
                </a:tc>
                <a:extLst>
                  <a:ext uri="{0D108BD9-81ED-4DB2-BD59-A6C34878D82A}">
                    <a16:rowId xmlns:a16="http://schemas.microsoft.com/office/drawing/2014/main" val="2694788998"/>
                  </a:ext>
                </a:extLst>
              </a:tr>
            </a:tbl>
          </a:graphicData>
        </a:graphic>
      </p:graphicFrame>
    </p:spTree>
    <p:extLst>
      <p:ext uri="{BB962C8B-B14F-4D97-AF65-F5344CB8AC3E}">
        <p14:creationId xmlns:p14="http://schemas.microsoft.com/office/powerpoint/2010/main" val="66431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624E-8555-8B2B-42B9-5E2F3D4ECA15}"/>
              </a:ext>
            </a:extLst>
          </p:cNvPr>
          <p:cNvSpPr>
            <a:spLocks noGrp="1"/>
          </p:cNvSpPr>
          <p:nvPr>
            <p:ph type="title"/>
          </p:nvPr>
        </p:nvSpPr>
        <p:spPr/>
        <p:txBody>
          <a:bodyPr/>
          <a:lstStyle/>
          <a:p>
            <a:r>
              <a:rPr lang="en-US" dirty="0"/>
              <a:t>Relative importance of economic sectors</a:t>
            </a:r>
          </a:p>
        </p:txBody>
      </p:sp>
      <p:sp>
        <p:nvSpPr>
          <p:cNvPr id="3" name="TextBox 2">
            <a:extLst>
              <a:ext uri="{FF2B5EF4-FFF2-40B4-BE49-F238E27FC236}">
                <a16:creationId xmlns:a16="http://schemas.microsoft.com/office/drawing/2014/main" id="{B8FC2412-2CE0-CB23-B828-8D6E77E08421}"/>
              </a:ext>
            </a:extLst>
          </p:cNvPr>
          <p:cNvSpPr txBox="1"/>
          <p:nvPr/>
        </p:nvSpPr>
        <p:spPr>
          <a:xfrm>
            <a:off x="853388" y="2688452"/>
            <a:ext cx="9915525" cy="3416320"/>
          </a:xfrm>
          <a:prstGeom prst="rect">
            <a:avLst/>
          </a:prstGeom>
          <a:noFill/>
        </p:spPr>
        <p:txBody>
          <a:bodyPr wrap="square" rtlCol="0">
            <a:spAutoFit/>
          </a:bodyPr>
          <a:lstStyle/>
          <a:p>
            <a:r>
              <a:rPr lang="en-US" dirty="0"/>
              <a:t>Usually the three sectors of the economy are compared by:</a:t>
            </a:r>
          </a:p>
          <a:p>
            <a:endParaRPr lang="en-US" dirty="0"/>
          </a:p>
          <a:p>
            <a:pPr marL="285750" indent="-285750">
              <a:buFont typeface="Arial" panose="020B0604020202020204" pitchFamily="34" charset="0"/>
              <a:buChar char="•"/>
            </a:pPr>
            <a:r>
              <a:rPr lang="en-US" dirty="0"/>
              <a:t>Percentage of the country’s total number of workers employed in each sector</a:t>
            </a:r>
          </a:p>
          <a:p>
            <a:endParaRPr lang="en-US" dirty="0"/>
          </a:p>
          <a:p>
            <a:r>
              <a:rPr lang="en-US" dirty="0"/>
              <a:t>Or</a:t>
            </a:r>
          </a:p>
          <a:p>
            <a:endParaRPr lang="en-US" dirty="0"/>
          </a:p>
          <a:p>
            <a:pPr marL="285750" indent="-285750">
              <a:buFont typeface="Arial" panose="020B0604020202020204" pitchFamily="34" charset="0"/>
              <a:buChar char="•"/>
            </a:pPr>
            <a:r>
              <a:rPr lang="en-US" dirty="0"/>
              <a:t>Value of output of goods and services and the proportion this is of total national output</a:t>
            </a:r>
          </a:p>
          <a:p>
            <a:endParaRPr lang="en-US" dirty="0"/>
          </a:p>
          <a:p>
            <a:endParaRPr lang="en-US" dirty="0"/>
          </a:p>
          <a:p>
            <a:endParaRPr lang="en-US" dirty="0"/>
          </a:p>
          <a:p>
            <a:endParaRPr lang="en-US" dirty="0"/>
          </a:p>
          <a:p>
            <a:r>
              <a:rPr lang="en-US" dirty="0"/>
              <a:t>What is the biggest sector in Cayman?</a:t>
            </a:r>
          </a:p>
        </p:txBody>
      </p:sp>
    </p:spTree>
    <p:extLst>
      <p:ext uri="{BB962C8B-B14F-4D97-AF65-F5344CB8AC3E}">
        <p14:creationId xmlns:p14="http://schemas.microsoft.com/office/powerpoint/2010/main" val="270262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0A2EF-2AA3-1415-F046-0C2655A24641}"/>
              </a:ext>
            </a:extLst>
          </p:cNvPr>
          <p:cNvSpPr>
            <a:spLocks noGrp="1"/>
          </p:cNvSpPr>
          <p:nvPr>
            <p:ph type="title"/>
          </p:nvPr>
        </p:nvSpPr>
        <p:spPr/>
        <p:txBody>
          <a:bodyPr/>
          <a:lstStyle/>
          <a:p>
            <a:r>
              <a:rPr lang="en-US" dirty="0"/>
              <a:t>Changes in sector importance</a:t>
            </a:r>
          </a:p>
        </p:txBody>
      </p:sp>
      <p:sp>
        <p:nvSpPr>
          <p:cNvPr id="3" name="TextBox 2">
            <a:extLst>
              <a:ext uri="{FF2B5EF4-FFF2-40B4-BE49-F238E27FC236}">
                <a16:creationId xmlns:a16="http://schemas.microsoft.com/office/drawing/2014/main" id="{BBC9B620-4580-21D8-02A9-5F747AA63CDD}"/>
              </a:ext>
            </a:extLst>
          </p:cNvPr>
          <p:cNvSpPr txBox="1"/>
          <p:nvPr/>
        </p:nvSpPr>
        <p:spPr>
          <a:xfrm>
            <a:off x="828602" y="2347783"/>
            <a:ext cx="9971203" cy="3970318"/>
          </a:xfrm>
          <a:prstGeom prst="rect">
            <a:avLst/>
          </a:prstGeom>
          <a:noFill/>
        </p:spPr>
        <p:txBody>
          <a:bodyPr wrap="square" rtlCol="0">
            <a:spAutoFit/>
          </a:bodyPr>
          <a:lstStyle/>
          <a:p>
            <a:r>
              <a:rPr lang="en-US" dirty="0"/>
              <a:t>In the UK and other developed economies there has been a decline in the importance of manufacturing industry – or the secondary sector – since </a:t>
            </a:r>
            <a:r>
              <a:rPr lang="en-US"/>
              <a:t>the 1970s</a:t>
            </a:r>
            <a:r>
              <a:rPr lang="en-US" dirty="0"/>
              <a:t>. The tertiary sector in the UK now employs well over 70% of all workers. Many workers who have lost jobs as factories have closed have found it difficult to obtain work in the service industries. The decline in the manufacturing or secondary of industry is called de-industrialization.</a:t>
            </a:r>
          </a:p>
          <a:p>
            <a:endParaRPr lang="en-US" dirty="0"/>
          </a:p>
          <a:p>
            <a:r>
              <a:rPr lang="en-US" dirty="0"/>
              <a:t>There are several reasons for changes in the relative importance of the three sectors over time:</a:t>
            </a:r>
          </a:p>
          <a:p>
            <a:pPr marL="285750" indent="-285750">
              <a:buFont typeface="Arial" panose="020B0604020202020204" pitchFamily="34" charset="0"/>
              <a:buChar char="•"/>
            </a:pPr>
            <a:r>
              <a:rPr lang="en-US" dirty="0"/>
              <a:t>Sources of some primary products, such as timber, oil and gas, become depleted.</a:t>
            </a:r>
          </a:p>
          <a:p>
            <a:pPr marL="285750" indent="-285750">
              <a:buFont typeface="Arial" panose="020B0604020202020204" pitchFamily="34" charset="0"/>
              <a:buChar char="•"/>
            </a:pPr>
            <a:r>
              <a:rPr lang="en-US" dirty="0"/>
              <a:t>Most developed economies are losing competitiveness in manufacturing to the newly </a:t>
            </a:r>
            <a:r>
              <a:rPr lang="en-US" dirty="0" err="1"/>
              <a:t>industrialised</a:t>
            </a:r>
            <a:r>
              <a:rPr lang="en-US" dirty="0"/>
              <a:t> countries such as Brazil, India and China.</a:t>
            </a:r>
          </a:p>
          <a:p>
            <a:pPr marL="285750" indent="-285750">
              <a:buFont typeface="Arial" panose="020B0604020202020204" pitchFamily="34" charset="0"/>
              <a:buChar char="•"/>
            </a:pPr>
            <a:r>
              <a:rPr lang="en-US" dirty="0"/>
              <a:t>As a country’s total wealth increases and living standards rise, consumers tend to spend a higher proportion of their incomes on services such as travel and restaurants than on manufactured products produced from primary products.</a:t>
            </a:r>
          </a:p>
        </p:txBody>
      </p:sp>
    </p:spTree>
    <p:extLst>
      <p:ext uri="{BB962C8B-B14F-4D97-AF65-F5344CB8AC3E}">
        <p14:creationId xmlns:p14="http://schemas.microsoft.com/office/powerpoint/2010/main" val="16018525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{704634EB-AAF2-2445-A89E-E00150C98114}tf10001057</Template>
  <TotalTime>74</TotalTime>
  <Words>460</Words>
  <Application>Microsoft Macintosh PowerPoint</Application>
  <PresentationFormat>Widescreen</PresentationFormat>
  <Paragraphs>61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Trebuchet MS</vt:lpstr>
      <vt:lpstr>Berlin</vt:lpstr>
      <vt:lpstr>Sectors of the economy</vt:lpstr>
      <vt:lpstr>PowerPoint Presentation</vt:lpstr>
      <vt:lpstr>PowerPoint Presentation</vt:lpstr>
      <vt:lpstr>Task:</vt:lpstr>
      <vt:lpstr>Relative importance of economic sectors</vt:lpstr>
      <vt:lpstr>Changes in sector importance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Sectors of the economy</dc:title>
  <dc:creator>Melanie Wright</dc:creator>
  <cp:lastModifiedBy>Melanie Wright</cp:lastModifiedBy>
  <cp:revision>6</cp:revision>
  <dcterms:created xsi:type="dcterms:W3CDTF">2022-10-18T02:48:11Z</dcterms:created>
  <dcterms:modified xsi:type="dcterms:W3CDTF">2022-11-29T19:08:44Z</dcterms:modified>
</cp:coreProperties>
</file>